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307" r:id="rId5"/>
    <p:sldId id="291" r:id="rId6"/>
    <p:sldId id="309" r:id="rId7"/>
    <p:sldId id="310" r:id="rId8"/>
    <p:sldId id="312" r:id="rId9"/>
    <p:sldId id="313" r:id="rId10"/>
    <p:sldId id="315" r:id="rId11"/>
    <p:sldId id="316" r:id="rId12"/>
    <p:sldId id="314" r:id="rId13"/>
    <p:sldId id="317" r:id="rId14"/>
    <p:sldId id="318" r:id="rId15"/>
    <p:sldId id="319" r:id="rId16"/>
    <p:sldId id="320" r:id="rId17"/>
  </p:sldIdLst>
  <p:sldSz cx="9144000" cy="5143500" type="screen16x9"/>
  <p:notesSz cx="6858000" cy="9144000"/>
  <p:custDataLst>
    <p:tags r:id="rId19"/>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5F84AD0C-EDE4-46A6-8B5B-A5E0637EFE9A}">
          <p14:sldIdLst>
            <p14:sldId id="307"/>
            <p14:sldId id="291"/>
            <p14:sldId id="309"/>
            <p14:sldId id="310"/>
            <p14:sldId id="312"/>
            <p14:sldId id="313"/>
            <p14:sldId id="315"/>
            <p14:sldId id="316"/>
            <p14:sldId id="314"/>
            <p14:sldId id="317"/>
            <p14:sldId id="318"/>
            <p14:sldId id="319"/>
            <p14:sldId id="320"/>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autoAdjust="0"/>
    <p:restoredTop sz="94660"/>
  </p:normalViewPr>
  <p:slideViewPr>
    <p:cSldViewPr>
      <p:cViewPr varScale="1">
        <p:scale>
          <a:sx n="149" d="100"/>
          <a:sy n="149" d="100"/>
        </p:scale>
        <p:origin x="600"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4/7/2022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 xmlns:a16="http://schemas.microsoft.com/office/drawing/2014/main" id="{F2A029F2-0AFB-0740-874E-3DB6D16E27D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204106"/>
            <a:ext cx="1170075" cy="539496"/>
          </a:xfrm>
          <a:prstGeom prst="rect">
            <a:avLst/>
          </a:prstGeom>
        </p:spPr>
      </p:pic>
    </p:spTree>
    <p:custDataLst>
      <p:tags r:id="rId1"/>
    </p:custDataLst>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A">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27500"/>
          <a:stretch/>
        </p:blipFill>
        <p:spPr>
          <a:xfrm>
            <a:off x="7620000" y="204106"/>
            <a:ext cx="1447800" cy="550357"/>
          </a:xfrm>
          <a:prstGeom prst="rect">
            <a:avLst/>
          </a:prstGeom>
        </p:spPr>
      </p:pic>
    </p:spTree>
    <p:extLst>
      <p:ext uri="{BB962C8B-B14F-4D97-AF65-F5344CB8AC3E}">
        <p14:creationId xmlns:p14="http://schemas.microsoft.com/office/powerpoint/2010/main" val="25251072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8" name="Picture 7">
            <a:extLst>
              <a:ext uri="{FF2B5EF4-FFF2-40B4-BE49-F238E27FC236}">
                <a16:creationId xmlns="" xmlns:a16="http://schemas.microsoft.com/office/drawing/2014/main" id="{8DE875E4-F01C-C940-B042-31220EC28CF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070724" y="204106"/>
            <a:ext cx="1795551" cy="548640"/>
          </a:xfrm>
          <a:prstGeom prst="rect">
            <a:avLst/>
          </a:prstGeom>
        </p:spPr>
      </p:pic>
    </p:spTree>
    <p:custDataLst>
      <p:tags r:id="rId1"/>
    </p:custDataLst>
    <p:extLst>
      <p:ext uri="{BB962C8B-B14F-4D97-AF65-F5344CB8AC3E}">
        <p14:creationId xmlns:p14="http://schemas.microsoft.com/office/powerpoint/2010/main" val="207450253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1905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dirty="0"/>
              <a:t>CLICK TO EDIT MASTER TITLE STYLE</a:t>
            </a:r>
          </a:p>
        </p:txBody>
      </p:sp>
      <p:pic>
        <p:nvPicPr>
          <p:cNvPr id="7" name="Picture 6">
            <a:extLst>
              <a:ext uri="{FF2B5EF4-FFF2-40B4-BE49-F238E27FC236}">
                <a16:creationId xmlns="" xmlns:a16="http://schemas.microsoft.com/office/drawing/2014/main" id="{07695E8B-B693-3A41-92DF-1B16E61BF4D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070725" y="199534"/>
            <a:ext cx="1795549" cy="548640"/>
          </a:xfrm>
          <a:prstGeom prst="rect">
            <a:avLst/>
          </a:prstGeom>
        </p:spPr>
      </p:pic>
    </p:spTree>
    <p:custDataLst>
      <p:tags r:id="rId1"/>
    </p:custDataLst>
    <p:extLst>
      <p:ext uri="{BB962C8B-B14F-4D97-AF65-F5344CB8AC3E}">
        <p14:creationId xmlns:p14="http://schemas.microsoft.com/office/powerpoint/2010/main" val="22208533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6" name="Pictur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7695E8B-B693-3A41-92DF-1B16E61BF4D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409"/>
          <a:stretch/>
        </p:blipFill>
        <p:spPr>
          <a:xfrm>
            <a:off x="7010400" y="199534"/>
            <a:ext cx="549275" cy="548640"/>
          </a:xfrm>
          <a:prstGeom prst="rect">
            <a:avLst/>
          </a:prstGeom>
        </p:spPr>
      </p:pic>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l="26667"/>
          <a:stretch/>
        </p:blipFill>
        <p:spPr>
          <a:xfrm>
            <a:off x="7589520" y="209067"/>
            <a:ext cx="1444752" cy="542957"/>
          </a:xfrm>
          <a:prstGeom prst="rect">
            <a:avLst/>
          </a:prstGeom>
        </p:spPr>
      </p:pic>
    </p:spTree>
    <p:extLst>
      <p:ext uri="{BB962C8B-B14F-4D97-AF65-F5344CB8AC3E}">
        <p14:creationId xmlns:p14="http://schemas.microsoft.com/office/powerpoint/2010/main" val="340988256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1DD1278-4644-734C-9664-FD1637C84D02}"/>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217942820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4" r:id="rId3"/>
    <p:sldLayoutId id="2147483651" r:id="rId4"/>
    <p:sldLayoutId id="2147483655" r:id="rId5"/>
    <p:sldLayoutId id="2147483652" r:id="rId6"/>
    <p:sldLayoutId id="2147483656" r:id="rId7"/>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7.png"/><Relationship Id="rId4" Type="http://schemas.openxmlformats.org/officeDocument/2006/relationships/hyperlink" Target="https://www.advamed.org/issues/ethics-compliance/global-distributor-compliance-toolkit" TargetMode="Externa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364F44F-C4DE-FE42-B69F-7A2B45BA6594}"/>
              </a:ext>
            </a:extLst>
          </p:cNvPr>
          <p:cNvPicPr>
            <a:picLocks noChangeAspect="1"/>
          </p:cNvPicPr>
          <p:nvPr/>
        </p:nvPicPr>
        <p:blipFill>
          <a:blip r:embed="rId3">
            <a:alphaModFix amt="40000"/>
            <a:extLst>
              <a:ext uri="{28A0092B-C50C-407E-A947-70E740481C1C}">
                <a14:useLocalDpi xmlns:a14="http://schemas.microsoft.com/office/drawing/2010/main" val="0"/>
              </a:ext>
            </a:extLst>
          </a:blip>
          <a:srcRect l="-5624" t="18360" r="36252" b="18360"/>
          <a:stretch>
            <a:fillRect/>
          </a:stretch>
        </p:blipFill>
        <p:spPr>
          <a:xfrm>
            <a:off x="3505200" y="0"/>
            <a:ext cx="5638800" cy="5143500"/>
          </a:xfrm>
          <a:prstGeom prst="rect">
            <a:avLst/>
          </a:prstGeom>
        </p:spPr>
      </p:pic>
      <p:sp>
        <p:nvSpPr>
          <p:cNvPr id="4" name="TextBox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p:nvSpPr>
        <p:spPr>
          <a:xfrm>
            <a:off x="457200" y="1276350"/>
            <a:ext cx="4572000" cy="1754326"/>
          </a:xfrm>
          <a:prstGeom prst="rect">
            <a:avLst/>
          </a:prstGeom>
          <a:noFill/>
        </p:spPr>
        <p:txBody>
          <a:bodyPr wrap="square" rtlCol="0">
            <a:spAutoFit/>
          </a:bodyPr>
          <a:lstStyle/>
          <a:p>
            <a:pPr>
              <a:lnSpc>
                <a:spcPct val="90000"/>
              </a:lnSpc>
            </a:pPr>
            <a:r>
              <a:rPr lang="de-DE" sz="3900" b="0" i="0" strike="noStrike" cap="all" spc="0" baseline="0" dirty="0">
                <a:solidFill>
                  <a:srgbClr val="F3F3F3"/>
                </a:solidFill>
                <a:effectLst/>
                <a:latin typeface="Arial"/>
                <a:ea typeface="Arial"/>
                <a:cs typeface="Arial"/>
              </a:rPr>
              <a:t>Kernbereiche der globalen Compliance</a:t>
            </a:r>
          </a:p>
        </p:txBody>
      </p:sp>
      <p:sp>
        <p:nvSpPr>
          <p:cNvPr id="5" name="Rectang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68B96B9-5181-7C46-A55B-D64B9C0B2B84}"/>
              </a:ext>
            </a:extLst>
          </p:cNvPr>
          <p:cNvSpPr/>
          <p:nvPr/>
        </p:nvSpPr>
        <p:spPr>
          <a:xfrm>
            <a:off x="457200" y="3714750"/>
            <a:ext cx="3886200" cy="393954"/>
          </a:xfrm>
          <a:prstGeom prst="rect">
            <a:avLst/>
          </a:prstGeom>
        </p:spPr>
        <p:txBody>
          <a:bodyPr wrap="square">
            <a:spAutoFit/>
          </a:bodyPr>
          <a:lstStyle/>
          <a:p>
            <a:r>
              <a:rPr lang="de-DE" sz="1985" b="1" i="0" strike="noStrike" cap="none" spc="0" baseline="0" dirty="0">
                <a:solidFill>
                  <a:srgbClr val="AAD0C7"/>
                </a:solidFill>
                <a:effectLst/>
                <a:latin typeface="Arial"/>
                <a:ea typeface="Arial"/>
                <a:cs typeface="Arial"/>
              </a:rPr>
              <a:t>Einleitung</a:t>
            </a:r>
          </a:p>
        </p:txBody>
      </p:sp>
      <p:sp>
        <p:nvSpPr>
          <p:cNvPr id="2" name="TextBox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44D8B12-8698-4B4D-A177-EEC1D6B7E764}"/>
              </a:ext>
            </a:extLst>
          </p:cNvPr>
          <p:cNvSpPr txBox="1"/>
          <p:nvPr/>
        </p:nvSpPr>
        <p:spPr>
          <a:xfrm>
            <a:off x="304800" y="209550"/>
            <a:ext cx="7086600" cy="822960"/>
          </a:xfrm>
          <a:prstGeom prst="rect">
            <a:avLst/>
          </a:prstGeom>
          <a:noFill/>
        </p:spPr>
        <p:txBody>
          <a:bodyPr wrap="square" rtlCol="0">
            <a:spAutoFit/>
          </a:bodyPr>
          <a:lstStyle/>
          <a:p>
            <a:r>
              <a:rPr lang="de-DE" sz="1200" b="1" i="0" strike="noStrike" cap="none" spc="0" baseline="0" dirty="0">
                <a:solidFill>
                  <a:srgbClr val="10FBFF"/>
                </a:solidFill>
                <a:effectLst/>
                <a:latin typeface="Lato"/>
                <a:ea typeface="Lato"/>
                <a:cs typeface="Lato"/>
              </a:rPr>
              <a:t>Rechtshinweis</a:t>
            </a:r>
            <a:r>
              <a:rPr lang="de-DE" sz="1200" b="0" i="0" strike="noStrike" cap="none" spc="0" baseline="0" dirty="0">
                <a:solidFill>
                  <a:srgbClr val="10FBFF"/>
                </a:solidFill>
                <a:effectLst/>
                <a:latin typeface="Lato"/>
                <a:ea typeface="Lato"/>
                <a:cs typeface="Lato"/>
              </a:rPr>
              <a:t>: </a:t>
            </a:r>
            <a:r>
              <a:rPr lang="de-DE" sz="1200" b="0" i="0" strike="noStrike" cap="none" spc="0" baseline="0" dirty="0">
                <a:solidFill>
                  <a:srgbClr val="F3F3F3"/>
                </a:solidFill>
                <a:effectLst/>
                <a:latin typeface="Lato"/>
                <a:ea typeface="Lato"/>
                <a:cs typeface="Lato"/>
              </a:rPr>
              <a:t>Bitte beachten Sie, dass dieses Dokument dem „Global Distributor Compliance Toolkit“ auf der Website der Advanced Medical Technology Association® (AdvaMed®) entnommen ist: </a:t>
            </a:r>
            <a:r>
              <a:rPr lang="de-DE" sz="1200" u="sng" dirty="0">
                <a:solidFill>
                  <a:schemeClr val="bg1"/>
                </a:solidFill>
                <a:latin typeface="Lato"/>
                <a:ea typeface="Calibri" panose="020F0502020204030204" pitchFamily="34" charset="0"/>
                <a:hlinkClick r:id="rId4" history="0"/>
              </a:rPr>
              <a:t>https://</a:t>
            </a:r>
            <a:r>
              <a:rPr lang="de-DE" sz="1200" u="sng" dirty="0" smtClean="0">
                <a:solidFill>
                  <a:schemeClr val="bg1"/>
                </a:solidFill>
                <a:latin typeface="Lato"/>
                <a:ea typeface="Calibri" panose="020F0502020204030204" pitchFamily="34" charset="0"/>
                <a:hlinkClick r:id="rId4" history="0"/>
              </a:rPr>
              <a:t>www.advamed.org/issues/ethics-compliance/global-distributor-compliance-toolkit</a:t>
            </a:r>
            <a:endParaRPr lang="en-US" sz="1200" u="sng" dirty="0">
              <a:solidFill>
                <a:schemeClr val="bg1"/>
              </a:solidFill>
              <a:latin typeface="Lato"/>
              <a:ea typeface="Calibri" panose="020F0502020204030204" pitchFamily="34" charset="0"/>
            </a:endParaRPr>
          </a:p>
          <a:p>
            <a:endParaRPr lang="en-US" sz="1200" dirty="0">
              <a:solidFill>
                <a:schemeClr val="bg1"/>
              </a:solidFill>
            </a:endParaRPr>
          </a:p>
        </p:txBody>
      </p:sp>
      <p:pic>
        <p:nvPicPr>
          <p:cNvPr id="11" name="Picture 10" descr="A close up of a sign&#10;&#10;Description automatically generated">
            <a:extLst>
              <a:ext uri="{FF2B5EF4-FFF2-40B4-BE49-F238E27FC236}">
                <a16:creationId xmlns="" xmlns:a16="http://schemas.microsoft.com/office/drawing/2014/main" id="{1480C30F-2A76-F442-9351-F8E13446D2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4018354"/>
            <a:ext cx="2721897" cy="831691"/>
          </a:xfrm>
          <a:prstGeom prst="rect">
            <a:avLst/>
          </a:prstGeom>
        </p:spPr>
      </p:pic>
    </p:spTree>
    <p:custDataLst>
      <p:tags r:id="rId1"/>
    </p:custDataLst>
    <p:extLst>
      <p:ext uri="{BB962C8B-B14F-4D97-AF65-F5344CB8AC3E}">
        <p14:creationId xmlns:p14="http://schemas.microsoft.com/office/powerpoint/2010/main" val="264406168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911FD4E-B7E5-8A4F-973B-3A6426F87E84}"/>
              </a:ext>
            </a:extLst>
          </p:cNvPr>
          <p:cNvSpPr>
            <a:spLocks noGrp="1"/>
          </p:cNvSpPr>
          <p:nvPr>
            <p:ph type="title"/>
          </p:nvPr>
        </p:nvSpPr>
        <p:spPr>
          <a:xfrm>
            <a:off x="421213" y="884351"/>
            <a:ext cx="8312727" cy="806824"/>
          </a:xfrm>
        </p:spPr>
        <p:txBody>
          <a:bodyPr/>
          <a:lstStyle/>
          <a:p>
            <a:r>
              <a:rPr lang="de-DE" sz="3400" b="1" i="0" strike="noStrike" cap="none" spc="0" baseline="0" dirty="0">
                <a:solidFill>
                  <a:srgbClr val="F3F3F3"/>
                </a:solidFill>
                <a:effectLst/>
                <a:latin typeface="Arial"/>
                <a:ea typeface="Arial"/>
                <a:cs typeface="Arial"/>
              </a:rPr>
              <a:t>Mit Integrität handeln</a:t>
            </a:r>
          </a:p>
        </p:txBody>
      </p:sp>
      <p:sp>
        <p:nvSpPr>
          <p:cNvPr id="6" name="TextBox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991A0FB-3B98-D948-9F3E-653BD5240EF9}"/>
              </a:ext>
            </a:extLst>
          </p:cNvPr>
          <p:cNvSpPr txBox="1"/>
          <p:nvPr/>
        </p:nvSpPr>
        <p:spPr>
          <a:xfrm>
            <a:off x="433752" y="1607283"/>
            <a:ext cx="7033848" cy="3174267"/>
          </a:xfrm>
          <a:prstGeom prst="rect">
            <a:avLst/>
          </a:prstGeom>
          <a:noFill/>
        </p:spPr>
        <p:txBody>
          <a:bodyPr wrap="square" rtlCol="0">
            <a:spAutoFit/>
          </a:bodyPr>
          <a:lstStyle/>
          <a:p>
            <a:pPr>
              <a:lnSpc>
                <a:spcPct val="110000"/>
              </a:lnSpc>
              <a:spcAft>
                <a:spcPts val="1000"/>
              </a:spcAft>
            </a:pPr>
            <a:r>
              <a:rPr lang="de-DE" sz="1400" b="0" i="0" strike="noStrike" cap="none" spc="0" baseline="0" dirty="0">
                <a:solidFill>
                  <a:srgbClr val="F3F3F3"/>
                </a:solidFill>
                <a:effectLst/>
                <a:latin typeface="Arial"/>
                <a:ea typeface="Arial"/>
                <a:cs typeface="Arial"/>
              </a:rPr>
              <a:t>Unsere Branche ist stark reguliert, daher ist es wichtig, die Gesetze des jeweiligen Landes, in dem Sie geschäftlich tätig sind, zu kennen und zu beachten. Compliance bedeutet, nicht nur den Buchstaben der Gesetze, Vorschriften, Richtlinien und Regeln zu befolgen, sondern auch deren Geist. </a:t>
            </a:r>
          </a:p>
          <a:p>
            <a:pPr>
              <a:lnSpc>
                <a:spcPct val="110000"/>
              </a:lnSpc>
              <a:spcAft>
                <a:spcPts val="1000"/>
              </a:spcAft>
            </a:pPr>
            <a:r>
              <a:rPr lang="de-DE" sz="1400" b="0" i="0" strike="noStrike" cap="none" spc="0" baseline="0" dirty="0">
                <a:solidFill>
                  <a:srgbClr val="F3F3F3"/>
                </a:solidFill>
                <a:effectLst/>
                <a:latin typeface="Arial"/>
                <a:ea typeface="Arial"/>
                <a:cs typeface="Arial"/>
              </a:rPr>
              <a:t>Die Ausarbeitung eines effektiven Compliance-Programms ist entscheidend für die Aufrechterhaltung höchster ethischer Standards bei der Ausführung von geschäftlichen Aufgaben unter Einhaltung sämtlicher geltender Gesetze, Regeln und Vorschriften. </a:t>
            </a:r>
          </a:p>
          <a:p>
            <a:pPr>
              <a:lnSpc>
                <a:spcPct val="110000"/>
              </a:lnSpc>
              <a:spcAft>
                <a:spcPts val="1000"/>
              </a:spcAft>
            </a:pPr>
            <a:r>
              <a:rPr lang="de-DE" sz="1400" b="0" i="0" strike="noStrike" cap="none" spc="0" baseline="0" dirty="0">
                <a:solidFill>
                  <a:srgbClr val="F3F3F3"/>
                </a:solidFill>
                <a:effectLst/>
                <a:latin typeface="Arial"/>
                <a:ea typeface="Arial"/>
                <a:cs typeface="Arial"/>
              </a:rPr>
              <a:t>Dieses Training soll Ihnen helfen, ein effektives Compliance-Programm zu realisieren, das sich mit der Bekämpfung von Bestechung und Korruption befasst. Die </a:t>
            </a:r>
            <a:r>
              <a:rPr lang="de-DE" sz="1400" b="0" i="0" strike="noStrike" cap="none" spc="0" baseline="0" dirty="0" smtClean="0">
                <a:solidFill>
                  <a:srgbClr val="F3F3F3"/>
                </a:solidFill>
                <a:effectLst/>
                <a:latin typeface="Arial"/>
                <a:ea typeface="Arial"/>
                <a:cs typeface="Arial"/>
              </a:rPr>
              <a:t>Antikorruptionsgesetze </a:t>
            </a:r>
            <a:r>
              <a:rPr lang="de-DE" sz="1400" b="0" i="0" strike="noStrike" cap="none" spc="0" baseline="0" dirty="0">
                <a:solidFill>
                  <a:srgbClr val="F3F3F3"/>
                </a:solidFill>
                <a:effectLst/>
                <a:latin typeface="Arial"/>
                <a:ea typeface="Arial"/>
                <a:cs typeface="Arial"/>
              </a:rPr>
              <a:t>unterscheiden nicht zwischen Handlungen, die von einem Unternehmen oder von einer Drittpartei, die im Namen des Unternehmens handelt, ausgeführt werden.  </a:t>
            </a:r>
          </a:p>
        </p:txBody>
      </p:sp>
    </p:spTree>
    <p:custDataLst>
      <p:tags r:id="rId1"/>
    </p:custDataLst>
    <p:extLst>
      <p:ext uri="{BB962C8B-B14F-4D97-AF65-F5344CB8AC3E}">
        <p14:creationId xmlns:p14="http://schemas.microsoft.com/office/powerpoint/2010/main" val="213181559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911FD4E-B7E5-8A4F-973B-3A6426F87E84}"/>
              </a:ext>
            </a:extLst>
          </p:cNvPr>
          <p:cNvSpPr>
            <a:spLocks noGrp="1"/>
          </p:cNvSpPr>
          <p:nvPr>
            <p:ph type="title"/>
          </p:nvPr>
        </p:nvSpPr>
        <p:spPr/>
        <p:txBody>
          <a:bodyPr/>
          <a:lstStyle/>
          <a:p>
            <a:r>
              <a:rPr lang="de-DE" sz="3400" b="1" i="0" strike="noStrike" cap="none" spc="0" baseline="0">
                <a:solidFill>
                  <a:srgbClr val="1F366A"/>
                </a:solidFill>
                <a:effectLst/>
                <a:latin typeface="Arial"/>
                <a:ea typeface="Arial"/>
                <a:cs typeface="Arial"/>
              </a:rPr>
              <a:t>Kernbereiche der globalen Compliance</a:t>
            </a:r>
            <a:r>
              <a:rPr sz="3400"/>
              <a:t/>
            </a:r>
            <a:br>
              <a:rPr sz="3400"/>
            </a:br>
            <a:endParaRPr lang="en-US" sz="3400"/>
          </a:p>
        </p:txBody>
      </p:sp>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A0C2C1F-3A79-714D-8C9F-D0A3FCC7E8BB}"/>
              </a:ext>
            </a:extLst>
          </p:cNvPr>
          <p:cNvSpPr/>
          <p:nvPr/>
        </p:nvSpPr>
        <p:spPr>
          <a:xfrm>
            <a:off x="294229" y="3552913"/>
            <a:ext cx="1153570" cy="426720"/>
          </a:xfrm>
          <a:prstGeom prst="rect">
            <a:avLst/>
          </a:prstGeom>
        </p:spPr>
        <p:txBody>
          <a:bodyPr wrap="square">
            <a:spAutoFit/>
          </a:bodyPr>
          <a:lstStyle/>
          <a:p>
            <a:pPr algn="ctr"/>
            <a:r>
              <a:rPr lang="de-DE" sz="1100" b="1" i="0" strike="noStrike" cap="none" spc="0" baseline="0" dirty="0">
                <a:solidFill>
                  <a:srgbClr val="1F366A"/>
                </a:solidFill>
                <a:effectLst/>
                <a:latin typeface="Arial"/>
                <a:ea typeface="Arial"/>
                <a:cs typeface="Arial"/>
              </a:rPr>
              <a:t>Amtsträger erkennen</a:t>
            </a:r>
          </a:p>
        </p:txBody>
      </p:sp>
      <p:sp>
        <p:nvSpPr>
          <p:cNvPr id="6" name="Rectangl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A10100A-3114-2643-96CE-B3571BFA2E4E}"/>
              </a:ext>
            </a:extLst>
          </p:cNvPr>
          <p:cNvSpPr/>
          <p:nvPr/>
        </p:nvSpPr>
        <p:spPr>
          <a:xfrm>
            <a:off x="1577605" y="3572922"/>
            <a:ext cx="1470395" cy="426720"/>
          </a:xfrm>
          <a:prstGeom prst="rect">
            <a:avLst/>
          </a:prstGeom>
        </p:spPr>
        <p:txBody>
          <a:bodyPr wrap="square">
            <a:spAutoFit/>
          </a:bodyPr>
          <a:lstStyle/>
          <a:p>
            <a:pPr algn="ctr"/>
            <a:r>
              <a:rPr lang="de-DE" sz="1100" b="1" i="0" strike="noStrike" cap="none" spc="0" baseline="0" dirty="0">
                <a:solidFill>
                  <a:srgbClr val="1F366A"/>
                </a:solidFill>
                <a:effectLst/>
                <a:latin typeface="Arial"/>
                <a:ea typeface="Arial"/>
                <a:cs typeface="Arial"/>
              </a:rPr>
              <a:t>Interessenkonflikte erkennen</a:t>
            </a:r>
          </a:p>
        </p:txBody>
      </p:sp>
      <p:sp>
        <p:nvSpPr>
          <p:cNvPr id="7" name="Rectangl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E2A9C94-059A-7446-8F90-CE0CC7739A54}"/>
              </a:ext>
            </a:extLst>
          </p:cNvPr>
          <p:cNvSpPr/>
          <p:nvPr/>
        </p:nvSpPr>
        <p:spPr>
          <a:xfrm>
            <a:off x="3079398" y="3562350"/>
            <a:ext cx="1427134" cy="594360"/>
          </a:xfrm>
          <a:prstGeom prst="rect">
            <a:avLst/>
          </a:prstGeom>
        </p:spPr>
        <p:txBody>
          <a:bodyPr wrap="square">
            <a:spAutoFit/>
          </a:bodyPr>
          <a:lstStyle/>
          <a:p>
            <a:pPr algn="ctr"/>
            <a:r>
              <a:rPr lang="de-DE" sz="1100" b="1" i="0" strike="noStrike" cap="none" spc="0" baseline="0" dirty="0">
                <a:solidFill>
                  <a:srgbClr val="1F366A"/>
                </a:solidFill>
                <a:effectLst/>
                <a:latin typeface="Arial"/>
                <a:ea typeface="Arial"/>
                <a:cs typeface="Arial"/>
              </a:rPr>
              <a:t>Bestechung und Korruption verhindern</a:t>
            </a:r>
          </a:p>
        </p:txBody>
      </p:sp>
      <p:sp>
        <p:nvSpPr>
          <p:cNvPr id="11" name="Rectangl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65EDBF8-F851-344C-8447-7521FAF0D49D}"/>
              </a:ext>
            </a:extLst>
          </p:cNvPr>
          <p:cNvSpPr/>
          <p:nvPr/>
        </p:nvSpPr>
        <p:spPr>
          <a:xfrm>
            <a:off x="4565297" y="3562350"/>
            <a:ext cx="1427127" cy="594360"/>
          </a:xfrm>
          <a:prstGeom prst="rect">
            <a:avLst/>
          </a:prstGeom>
        </p:spPr>
        <p:txBody>
          <a:bodyPr wrap="square">
            <a:spAutoFit/>
          </a:bodyPr>
          <a:lstStyle/>
          <a:p>
            <a:pPr algn="ctr"/>
            <a:r>
              <a:rPr lang="de-DE" sz="1100" b="1" i="0" strike="noStrike" cap="none" spc="0" baseline="0" dirty="0">
                <a:solidFill>
                  <a:srgbClr val="1F366A"/>
                </a:solidFill>
                <a:effectLst/>
                <a:latin typeface="Arial"/>
                <a:ea typeface="Arial"/>
                <a:cs typeface="Arial"/>
              </a:rPr>
              <a:t>Gute Bücher und Aufzeichnungen führen</a:t>
            </a:r>
          </a:p>
        </p:txBody>
      </p:sp>
      <p:sp>
        <p:nvSpPr>
          <p:cNvPr id="12" name="Rectangl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9E1A6C3-93F5-F14E-9FE5-61BC0F07AE62}"/>
              </a:ext>
            </a:extLst>
          </p:cNvPr>
          <p:cNvSpPr/>
          <p:nvPr/>
        </p:nvSpPr>
        <p:spPr>
          <a:xfrm>
            <a:off x="6051211" y="3552911"/>
            <a:ext cx="1427126" cy="762000"/>
          </a:xfrm>
          <a:prstGeom prst="rect">
            <a:avLst/>
          </a:prstGeom>
        </p:spPr>
        <p:txBody>
          <a:bodyPr wrap="square">
            <a:spAutoFit/>
          </a:bodyPr>
          <a:lstStyle/>
          <a:p>
            <a:pPr algn="ctr"/>
            <a:r>
              <a:rPr lang="de-DE" sz="1100" b="1" i="0" strike="noStrike" cap="none" spc="0" baseline="0" dirty="0">
                <a:solidFill>
                  <a:srgbClr val="1F366A"/>
                </a:solidFill>
                <a:effectLst/>
                <a:latin typeface="Arial"/>
                <a:ea typeface="Arial"/>
                <a:cs typeface="Arial"/>
              </a:rPr>
              <a:t>Umgang mit Health Care Professionals </a:t>
            </a:r>
            <a:r>
              <a:rPr lang="sr-Latn-RS" sz="1100" b="1" i="0" strike="noStrike" cap="none" spc="0" baseline="0" dirty="0" smtClean="0">
                <a:solidFill>
                  <a:srgbClr val="1F366A"/>
                </a:solidFill>
                <a:effectLst/>
                <a:latin typeface="Arial"/>
                <a:ea typeface="Arial"/>
                <a:cs typeface="Arial"/>
              </a:rPr>
              <a:t/>
            </a:r>
            <a:br>
              <a:rPr lang="sr-Latn-RS" sz="1100" b="1" i="0" strike="noStrike" cap="none" spc="0" baseline="0" dirty="0" smtClean="0">
                <a:solidFill>
                  <a:srgbClr val="1F366A"/>
                </a:solidFill>
                <a:effectLst/>
                <a:latin typeface="Arial"/>
                <a:ea typeface="Arial"/>
                <a:cs typeface="Arial"/>
              </a:rPr>
            </a:br>
            <a:r>
              <a:rPr lang="de-DE" sz="1100" b="1" i="0" strike="noStrike" cap="none" spc="0" baseline="0" dirty="0" smtClean="0">
                <a:solidFill>
                  <a:srgbClr val="1F366A"/>
                </a:solidFill>
                <a:effectLst/>
                <a:latin typeface="Arial"/>
                <a:ea typeface="Arial"/>
                <a:cs typeface="Arial"/>
              </a:rPr>
              <a:t>und </a:t>
            </a:r>
            <a:r>
              <a:rPr lang="de-DE" sz="1100" b="1" i="0" strike="noStrike" cap="none" spc="0" baseline="0" dirty="0">
                <a:solidFill>
                  <a:srgbClr val="1F366A"/>
                </a:solidFill>
                <a:effectLst/>
                <a:latin typeface="Arial"/>
                <a:ea typeface="Arial"/>
                <a:cs typeface="Arial"/>
              </a:rPr>
              <a:t>Amtsträgern</a:t>
            </a:r>
          </a:p>
        </p:txBody>
      </p:sp>
      <p:sp>
        <p:nvSpPr>
          <p:cNvPr id="13" name="Rectangle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45E44C2-3543-A845-926B-274D5C7177B8}"/>
              </a:ext>
            </a:extLst>
          </p:cNvPr>
          <p:cNvSpPr/>
          <p:nvPr/>
        </p:nvSpPr>
        <p:spPr>
          <a:xfrm>
            <a:off x="7601803" y="3562350"/>
            <a:ext cx="1309463" cy="426720"/>
          </a:xfrm>
          <a:prstGeom prst="rect">
            <a:avLst/>
          </a:prstGeom>
        </p:spPr>
        <p:txBody>
          <a:bodyPr wrap="square">
            <a:spAutoFit/>
          </a:bodyPr>
          <a:lstStyle/>
          <a:p>
            <a:pPr algn="ctr"/>
            <a:r>
              <a:rPr lang="de-DE" sz="1100" b="1" i="0" strike="noStrike" cap="none" spc="0" baseline="0" dirty="0">
                <a:solidFill>
                  <a:srgbClr val="1F366A"/>
                </a:solidFill>
                <a:effectLst/>
                <a:latin typeface="Arial"/>
                <a:ea typeface="Arial"/>
                <a:cs typeface="Arial"/>
              </a:rPr>
              <a:t>Bedenken melden</a:t>
            </a:r>
          </a:p>
        </p:txBody>
      </p:sp>
      <p:grpSp>
        <p:nvGrpSpPr>
          <p:cNvPr id="19" name="Group 1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1157F3B-F675-9C43-B3A3-5117354D2B63}"/>
              </a:ext>
            </a:extLst>
          </p:cNvPr>
          <p:cNvGrpSpPr/>
          <p:nvPr/>
        </p:nvGrpSpPr>
        <p:grpSpPr>
          <a:xfrm>
            <a:off x="1564117" y="1924653"/>
            <a:ext cx="5943600" cy="2528504"/>
            <a:chOff x="1676400" y="1885950"/>
            <a:chExt cx="5943600" cy="2819400"/>
          </a:xfrm>
        </p:grpSpPr>
        <p:cxnSp>
          <p:nvCxnSpPr>
            <p:cNvPr id="14" name="Straight Connector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0EC3952-C1AC-7444-97FA-4FB3B8C7DE17}"/>
                </a:ext>
              </a:extLst>
            </p:cNvPr>
            <p:cNvCxnSpPr/>
            <p:nvPr/>
          </p:nvCxnSpPr>
          <p:spPr>
            <a:xfrm flipH="1">
              <a:off x="16764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87A718A-AA8F-2B42-AFF3-867F69951F75}"/>
                </a:ext>
              </a:extLst>
            </p:cNvPr>
            <p:cNvCxnSpPr/>
            <p:nvPr/>
          </p:nvCxnSpPr>
          <p:spPr>
            <a:xfrm flipH="1">
              <a:off x="31623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FB7E8ED-BCE3-E54D-B2D3-6D4556929995}"/>
                </a:ext>
              </a:extLst>
            </p:cNvPr>
            <p:cNvCxnSpPr/>
            <p:nvPr/>
          </p:nvCxnSpPr>
          <p:spPr>
            <a:xfrm flipH="1">
              <a:off x="46482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40D8BB4-0F03-5A49-8F20-C0F27B648EAC}"/>
                </a:ext>
              </a:extLst>
            </p:cNvPr>
            <p:cNvCxnSpPr/>
            <p:nvPr/>
          </p:nvCxnSpPr>
          <p:spPr>
            <a:xfrm flipH="1">
              <a:off x="61341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6E4D730-403D-4E43-8993-3545308A3996}"/>
                </a:ext>
              </a:extLst>
            </p:cNvPr>
            <p:cNvCxnSpPr/>
            <p:nvPr/>
          </p:nvCxnSpPr>
          <p:spPr>
            <a:xfrm flipH="1">
              <a:off x="76200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2" descr="Icon&#10;&#10;Description automatically generated">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A6DD6E8-BAEE-8547-85C5-7254CA1AB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190750"/>
            <a:ext cx="1284828" cy="1284828"/>
          </a:xfrm>
          <a:prstGeom prst="rect">
            <a:avLst/>
          </a:prstGeom>
        </p:spPr>
      </p:pic>
      <p:pic>
        <p:nvPicPr>
          <p:cNvPr id="24" name="Picture 2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5828097-5A1E-F340-9BD0-22F9D25823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1672404" y="2190750"/>
            <a:ext cx="1284828" cy="1284828"/>
          </a:xfrm>
          <a:prstGeom prst="rect">
            <a:avLst/>
          </a:prstGeom>
        </p:spPr>
      </p:pic>
      <p:pic>
        <p:nvPicPr>
          <p:cNvPr id="25" name="Picture 2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815C55-6692-FA4A-AC7C-D4ED2A71B1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0551" y="2258171"/>
            <a:ext cx="1284828" cy="1284828"/>
          </a:xfrm>
          <a:prstGeom prst="rect">
            <a:avLst/>
          </a:prstGeom>
        </p:spPr>
      </p:pic>
      <p:pic>
        <p:nvPicPr>
          <p:cNvPr id="26" name="Picture 2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7CEA37D-9D97-D34A-8E56-4E0A1C17C6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0588" y="2190750"/>
            <a:ext cx="1284828" cy="1284828"/>
          </a:xfrm>
          <a:prstGeom prst="rect">
            <a:avLst/>
          </a:prstGeom>
        </p:spPr>
      </p:pic>
      <p:pic>
        <p:nvPicPr>
          <p:cNvPr id="27" name="Picture 2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B459509-B0C0-EC44-88F8-B5D176E671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6487" y="2190750"/>
            <a:ext cx="1284828" cy="1284828"/>
          </a:xfrm>
          <a:prstGeom prst="rect">
            <a:avLst/>
          </a:prstGeom>
        </p:spPr>
      </p:pic>
      <p:pic>
        <p:nvPicPr>
          <p:cNvPr id="28" name="Picture 2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4C9DAC-3184-9D4B-8231-925932109C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14120" y="2190750"/>
            <a:ext cx="1284828" cy="1284828"/>
          </a:xfrm>
          <a:prstGeom prst="rect">
            <a:avLst/>
          </a:prstGeom>
        </p:spPr>
      </p:pic>
    </p:spTree>
    <p:custDataLst>
      <p:tags r:id="rId1"/>
    </p:custDataLst>
    <p:extLst>
      <p:ext uri="{BB962C8B-B14F-4D97-AF65-F5344CB8AC3E}">
        <p14:creationId xmlns:p14="http://schemas.microsoft.com/office/powerpoint/2010/main" val="22054931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Amtsträger erkennen</a:t>
            </a:r>
            <a:endParaRPr lang="en-US" sz="2600"/>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71706" y="1581150"/>
            <a:ext cx="5114693" cy="3291840"/>
          </a:xfrm>
          <a:prstGeom prst="rect">
            <a:avLst/>
          </a:prstGeom>
          <a:noFill/>
        </p:spPr>
        <p:txBody>
          <a:bodyPr wrap="square" rtlCol="0">
            <a:spAutoFit/>
          </a:bodyPr>
          <a:lstStyle/>
          <a:p>
            <a:pPr>
              <a:spcAft>
                <a:spcPts val="500"/>
              </a:spcAft>
            </a:pPr>
            <a:r>
              <a:rPr lang="de-DE" sz="2100" b="0" i="0" strike="noStrike" cap="none" spc="0" baseline="0" dirty="0">
                <a:solidFill>
                  <a:srgbClr val="181818"/>
                </a:solidFill>
                <a:effectLst/>
                <a:latin typeface="Arial"/>
                <a:ea typeface="Arial"/>
                <a:cs typeface="Arial"/>
              </a:rPr>
              <a:t>Ein Amtsträger ist</a:t>
            </a:r>
            <a:r>
              <a:rPr lang="de-DE" sz="2100" b="0" i="0" strike="noStrike" cap="none" spc="0" baseline="0" dirty="0">
                <a:solidFill>
                  <a:srgbClr val="006D6F"/>
                </a:solidFill>
                <a:effectLst/>
                <a:latin typeface="Arial"/>
                <a:ea typeface="Arial"/>
                <a:cs typeface="Arial"/>
              </a:rPr>
              <a:t> </a:t>
            </a:r>
            <a:r>
              <a:rPr lang="de-DE" sz="2100" b="0" i="0" strike="noStrike" cap="none" spc="0" baseline="0" dirty="0">
                <a:solidFill>
                  <a:srgbClr val="181818"/>
                </a:solidFill>
                <a:effectLst/>
                <a:latin typeface="Arial"/>
                <a:ea typeface="Arial"/>
                <a:cs typeface="Arial"/>
              </a:rPr>
              <a:t>ein Beamter oder Angestellter einer Regierungsbehörde, einer anderen staatlichen Einrichtung oder einer öffentlichen internationalen </a:t>
            </a:r>
            <a:r>
              <a:rPr lang="de-DE" sz="2100" b="0" i="0" strike="noStrike" cap="none" spc="30" dirty="0">
                <a:solidFill>
                  <a:srgbClr val="181818"/>
                </a:solidFill>
                <a:effectLst/>
                <a:latin typeface="Arial"/>
                <a:ea typeface="Arial"/>
                <a:cs typeface="Arial"/>
              </a:rPr>
              <a:t>Organisation. Ebenso gehören </a:t>
            </a:r>
            <a:r>
              <a:rPr lang="sr-Latn-RS" sz="2100" b="0" i="0" strike="noStrike" cap="none" spc="30" dirty="0" smtClean="0">
                <a:solidFill>
                  <a:srgbClr val="181818"/>
                </a:solidFill>
                <a:effectLst/>
                <a:latin typeface="Arial"/>
                <a:ea typeface="Arial"/>
                <a:cs typeface="Arial"/>
              </a:rPr>
              <a:t/>
            </a:r>
            <a:br>
              <a:rPr lang="sr-Latn-RS" sz="2100" b="0" i="0" strike="noStrike" cap="none" spc="30" dirty="0" smtClean="0">
                <a:solidFill>
                  <a:srgbClr val="181818"/>
                </a:solidFill>
                <a:effectLst/>
                <a:latin typeface="Arial"/>
                <a:ea typeface="Arial"/>
                <a:cs typeface="Arial"/>
              </a:rPr>
            </a:br>
            <a:r>
              <a:rPr lang="de-DE" sz="2100" b="0" i="0" strike="noStrike" cap="none" spc="30" dirty="0" smtClean="0">
                <a:solidFill>
                  <a:srgbClr val="181818"/>
                </a:solidFill>
                <a:effectLst/>
                <a:latin typeface="Arial"/>
                <a:ea typeface="Arial"/>
                <a:cs typeface="Arial"/>
              </a:rPr>
              <a:t>dazu </a:t>
            </a:r>
            <a:r>
              <a:rPr lang="de-DE" sz="2100" b="0" i="0" strike="noStrike" cap="none" spc="30" dirty="0">
                <a:solidFill>
                  <a:srgbClr val="181818"/>
                </a:solidFill>
                <a:effectLst/>
                <a:latin typeface="Arial"/>
                <a:ea typeface="Arial"/>
                <a:cs typeface="Arial"/>
              </a:rPr>
              <a:t>Beamte und Angestellte von Unternehmen, die sich im Besitz </a:t>
            </a:r>
            <a:r>
              <a:rPr lang="sr-Latn-RS" sz="2100" b="0" i="0" strike="noStrike" cap="none" spc="30" dirty="0" smtClean="0">
                <a:solidFill>
                  <a:srgbClr val="181818"/>
                </a:solidFill>
                <a:effectLst/>
                <a:latin typeface="Arial"/>
                <a:ea typeface="Arial"/>
                <a:cs typeface="Arial"/>
              </a:rPr>
              <a:t/>
            </a:r>
            <a:br>
              <a:rPr lang="sr-Latn-RS" sz="2100" b="0" i="0" strike="noStrike" cap="none" spc="30" dirty="0" smtClean="0">
                <a:solidFill>
                  <a:srgbClr val="181818"/>
                </a:solidFill>
                <a:effectLst/>
                <a:latin typeface="Arial"/>
                <a:ea typeface="Arial"/>
                <a:cs typeface="Arial"/>
              </a:rPr>
            </a:br>
            <a:r>
              <a:rPr lang="de-DE" sz="2100" b="0" i="0" strike="noStrike" cap="none" spc="30" dirty="0" smtClean="0">
                <a:solidFill>
                  <a:srgbClr val="181818"/>
                </a:solidFill>
                <a:effectLst/>
                <a:latin typeface="Arial"/>
                <a:ea typeface="Arial"/>
                <a:cs typeface="Arial"/>
              </a:rPr>
              <a:t>der </a:t>
            </a:r>
            <a:r>
              <a:rPr lang="de-DE" sz="2100" b="0" i="0" strike="noStrike" cap="none" spc="30" dirty="0">
                <a:solidFill>
                  <a:srgbClr val="181818"/>
                </a:solidFill>
                <a:effectLst/>
                <a:latin typeface="Arial"/>
                <a:ea typeface="Arial"/>
                <a:cs typeface="Arial"/>
              </a:rPr>
              <a:t>Regierung befinden, oder von </a:t>
            </a:r>
            <a:r>
              <a:rPr lang="de-DE" sz="2100" b="0" i="0" strike="noStrike" cap="none" spc="0" baseline="0" dirty="0">
                <a:solidFill>
                  <a:srgbClr val="181818"/>
                </a:solidFill>
                <a:effectLst/>
                <a:latin typeface="Arial"/>
                <a:ea typeface="Arial"/>
                <a:cs typeface="Arial"/>
              </a:rPr>
              <a:t>Unternehmen, die im Wesentlichen von solchen Regierungen kontrolliert werden.</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5833"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5000" t="-1667" r="20000" b="18751"/>
          <a:stretch>
            <a:fillRect/>
          </a:stretch>
        </p:blipFill>
        <p:spPr>
          <a:xfrm>
            <a:off x="5257800" y="1352550"/>
            <a:ext cx="3886200" cy="3790950"/>
          </a:xfrm>
          <a:prstGeom prst="rect">
            <a:avLst/>
          </a:prstGeom>
        </p:spPr>
      </p:pic>
    </p:spTree>
    <p:custDataLst>
      <p:tags r:id="rId1"/>
    </p:custDataLst>
    <p:extLst>
      <p:ext uri="{BB962C8B-B14F-4D97-AF65-F5344CB8AC3E}">
        <p14:creationId xmlns:p14="http://schemas.microsoft.com/office/powerpoint/2010/main" val="89194658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EB4D920-BBAC-C844-80FA-ACC6E93BE70D}"/>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1225" b="1225"/>
          <a:stretch>
            <a:fillRect/>
          </a:stretch>
        </p:blipFill>
        <p:spPr>
          <a:xfrm rot="2700000">
            <a:off x="4512294" y="1038761"/>
            <a:ext cx="5486400" cy="5351983"/>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Interessenkonflikte erkennen</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71707" y="1581150"/>
            <a:ext cx="8238894" cy="3513782"/>
          </a:xfrm>
          <a:prstGeom prst="rect">
            <a:avLst/>
          </a:prstGeom>
          <a:noFill/>
        </p:spPr>
        <p:txBody>
          <a:bodyPr wrap="square" rtlCol="0">
            <a:spAutoFit/>
          </a:bodyPr>
          <a:lstStyle/>
          <a:p>
            <a:pPr marL="285750" indent="-285750">
              <a:spcAft>
                <a:spcPts val="1000"/>
              </a:spcAft>
              <a:buClr>
                <a:schemeClr val="accent2"/>
              </a:buClr>
              <a:buFont typeface="Arial" panose="020B0604020202020204" pitchFamily="34" charset="0"/>
              <a:buChar char="•"/>
            </a:pPr>
            <a:r>
              <a:rPr lang="de-DE" sz="1350" b="0" i="0" strike="noStrike" cap="none" spc="0" baseline="0" dirty="0">
                <a:solidFill>
                  <a:srgbClr val="181818"/>
                </a:solidFill>
                <a:effectLst/>
                <a:latin typeface="Arial"/>
                <a:ea typeface="Arial"/>
                <a:cs typeface="Arial"/>
              </a:rPr>
              <a:t>Was ist ein Interessenkonflikt? Ein Interessenkonflikt ist ein Konflikt zwischen den persönlichen Interessen und den offiziellen oder geschäftlichen Verpflichtungen einer Person. Dieser Konflikt bedeutet, dass die geschäftliche Entscheidung einer Person von der Hoffnung auf persönlichen Gewinn beeinflusst werden kann.</a:t>
            </a:r>
          </a:p>
          <a:p>
            <a:pPr marL="285750" indent="-285750">
              <a:spcAft>
                <a:spcPts val="500"/>
              </a:spcAft>
              <a:buClr>
                <a:schemeClr val="accent2"/>
              </a:buClr>
              <a:buFont typeface="Arial" panose="020B0604020202020204" pitchFamily="34" charset="0"/>
              <a:buChar char="•"/>
            </a:pPr>
            <a:r>
              <a:rPr lang="de-DE" sz="1350" b="0" i="0" strike="noStrike" cap="none" spc="0" baseline="0" dirty="0">
                <a:solidFill>
                  <a:srgbClr val="181818"/>
                </a:solidFill>
                <a:effectLst/>
                <a:latin typeface="Arial"/>
                <a:ea typeface="Arial"/>
                <a:cs typeface="Arial"/>
              </a:rPr>
              <a:t>Dies sind Beispiele für Interessenkonflikte, die wir </a:t>
            </a:r>
            <a:r>
              <a:rPr lang="de-DE" sz="1350" b="1" i="0" strike="noStrike" cap="none" spc="0" baseline="0" dirty="0">
                <a:solidFill>
                  <a:srgbClr val="181818"/>
                </a:solidFill>
                <a:effectLst/>
                <a:latin typeface="Arial"/>
                <a:ea typeface="Arial"/>
                <a:cs typeface="Arial"/>
              </a:rPr>
              <a:t>vermeiden können</a:t>
            </a:r>
            <a:r>
              <a:rPr lang="de-DE" sz="1350" b="0" i="0" strike="noStrike" cap="none" spc="0" baseline="0" dirty="0">
                <a:solidFill>
                  <a:srgbClr val="181818"/>
                </a:solidFill>
                <a:effectLst/>
                <a:latin typeface="Arial"/>
                <a:ea typeface="Arial"/>
                <a:cs typeface="Arial"/>
              </a:rPr>
              <a:t>:</a:t>
            </a:r>
          </a:p>
          <a:p>
            <a:pPr marL="742904" lvl="1" indent="-285750">
              <a:spcAft>
                <a:spcPts val="500"/>
              </a:spcAft>
              <a:buClr>
                <a:schemeClr val="accent2"/>
              </a:buClr>
              <a:buFont typeface="Arial" panose="020B0604020202020204" pitchFamily="34" charset="0"/>
              <a:buChar char="•"/>
            </a:pPr>
            <a:r>
              <a:rPr lang="de-DE" sz="1350" b="0" i="0" strike="noStrike" cap="none" spc="0" baseline="0" dirty="0">
                <a:solidFill>
                  <a:srgbClr val="181818"/>
                </a:solidFill>
                <a:effectLst/>
                <a:latin typeface="Arial"/>
                <a:ea typeface="Arial"/>
                <a:cs typeface="Arial"/>
              </a:rPr>
              <a:t>Bereitstellung einer Mahlzeit oder eines Geschenks, um Entscheidungen für oder im Namen Ihres Unternehmens oder Geschäftspartners zu beeinflussen. </a:t>
            </a:r>
          </a:p>
          <a:p>
            <a:pPr marL="742904" lvl="1" indent="-285750">
              <a:spcAft>
                <a:spcPts val="500"/>
              </a:spcAft>
              <a:buClr>
                <a:schemeClr val="accent2"/>
              </a:buClr>
              <a:buFont typeface="Arial" panose="020B0604020202020204" pitchFamily="34" charset="0"/>
              <a:buChar char="•"/>
            </a:pPr>
            <a:r>
              <a:rPr lang="de-DE" sz="1350" b="0" i="0" strike="noStrike" cap="none" spc="0" baseline="0" dirty="0">
                <a:solidFill>
                  <a:srgbClr val="181818"/>
                </a:solidFill>
                <a:effectLst/>
                <a:latin typeface="Arial"/>
                <a:ea typeface="Arial"/>
                <a:cs typeface="Arial"/>
              </a:rPr>
              <a:t>Missbrauch Ihrer Position, von Unternehmensressourcen oder Unternehmensinformationen </a:t>
            </a:r>
            <a:r>
              <a:rPr lang="sr-Latn-RS" sz="1350" b="0" i="0" strike="noStrike" cap="none" spc="0" baseline="0" dirty="0" smtClean="0">
                <a:solidFill>
                  <a:srgbClr val="181818"/>
                </a:solidFill>
                <a:effectLst/>
                <a:latin typeface="Arial"/>
                <a:ea typeface="Arial"/>
                <a:cs typeface="Arial"/>
              </a:rPr>
              <a:t/>
            </a:r>
            <a:br>
              <a:rPr lang="sr-Latn-RS" sz="1350" b="0" i="0" strike="noStrike" cap="none" spc="0" baseline="0" dirty="0" smtClean="0">
                <a:solidFill>
                  <a:srgbClr val="181818"/>
                </a:solidFill>
                <a:effectLst/>
                <a:latin typeface="Arial"/>
                <a:ea typeface="Arial"/>
                <a:cs typeface="Arial"/>
              </a:rPr>
            </a:br>
            <a:r>
              <a:rPr lang="de-DE" sz="1350" b="0" i="0" strike="noStrike" cap="none" spc="0" baseline="0" dirty="0" smtClean="0">
                <a:solidFill>
                  <a:srgbClr val="181818"/>
                </a:solidFill>
                <a:effectLst/>
                <a:latin typeface="Arial"/>
                <a:ea typeface="Arial"/>
                <a:cs typeface="Arial"/>
              </a:rPr>
              <a:t>zum </a:t>
            </a:r>
            <a:r>
              <a:rPr lang="de-DE" sz="1350" b="0" i="0" strike="noStrike" cap="none" spc="0" baseline="0" dirty="0">
                <a:solidFill>
                  <a:srgbClr val="181818"/>
                </a:solidFill>
                <a:effectLst/>
                <a:latin typeface="Arial"/>
                <a:ea typeface="Arial"/>
                <a:cs typeface="Arial"/>
              </a:rPr>
              <a:t>persönlichen </a:t>
            </a:r>
            <a:r>
              <a:rPr lang="de-DE" sz="1350" b="0" i="0" strike="noStrike" cap="none" spc="0" baseline="0" dirty="0" smtClean="0">
                <a:solidFill>
                  <a:srgbClr val="181818"/>
                </a:solidFill>
                <a:effectLst/>
                <a:latin typeface="Arial"/>
                <a:ea typeface="Arial"/>
                <a:cs typeface="Arial"/>
              </a:rPr>
              <a:t>Vorteil.</a:t>
            </a:r>
            <a:endParaRPr lang="de-DE" sz="1350" b="0" i="0" strike="noStrike" cap="none" spc="0" baseline="0" dirty="0">
              <a:solidFill>
                <a:srgbClr val="181818"/>
              </a:solidFill>
              <a:effectLst/>
              <a:latin typeface="Arial"/>
              <a:ea typeface="Arial"/>
              <a:cs typeface="Arial"/>
            </a:endParaRPr>
          </a:p>
          <a:p>
            <a:pPr marL="742904" lvl="1" indent="-285750">
              <a:spcAft>
                <a:spcPts val="1000"/>
              </a:spcAft>
              <a:buClr>
                <a:schemeClr val="accent2"/>
              </a:buClr>
              <a:buFont typeface="Arial" panose="020B0604020202020204" pitchFamily="34" charset="0"/>
              <a:buChar char="•"/>
            </a:pPr>
            <a:r>
              <a:rPr lang="de-DE" sz="1350" b="0" i="0" strike="noStrike" cap="none" spc="0" baseline="0" dirty="0">
                <a:solidFill>
                  <a:srgbClr val="181818"/>
                </a:solidFill>
                <a:effectLst/>
                <a:latin typeface="Arial"/>
                <a:ea typeface="Arial"/>
                <a:cs typeface="Arial"/>
              </a:rPr>
              <a:t>Vertragsabschluss mit einem Lieferanten, dessen Unternehmen einem Verwandten eines am Entscheidungsprozess beteiligten </a:t>
            </a:r>
            <a:r>
              <a:rPr lang="de-DE" sz="1350" b="0" i="0" strike="noStrike" cap="none" spc="0" baseline="0">
                <a:solidFill>
                  <a:srgbClr val="181818"/>
                </a:solidFill>
                <a:effectLst/>
                <a:latin typeface="Arial"/>
                <a:ea typeface="Arial"/>
                <a:cs typeface="Arial"/>
              </a:rPr>
              <a:t>Mitarbeiters </a:t>
            </a:r>
            <a:r>
              <a:rPr lang="de-DE" sz="1350" b="0" i="0" strike="noStrike" cap="none" spc="0" baseline="0" smtClean="0">
                <a:solidFill>
                  <a:srgbClr val="181818"/>
                </a:solidFill>
                <a:effectLst/>
                <a:latin typeface="Arial"/>
                <a:ea typeface="Arial"/>
                <a:cs typeface="Arial"/>
              </a:rPr>
              <a:t>gehört.</a:t>
            </a:r>
            <a:endParaRPr lang="de-DE" sz="135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de-DE" sz="1350" b="0" i="0" strike="noStrike" cap="none" spc="0" baseline="0" dirty="0">
                <a:solidFill>
                  <a:srgbClr val="181818"/>
                </a:solidFill>
                <a:effectLst/>
                <a:latin typeface="Arial"/>
                <a:ea typeface="Arial"/>
                <a:cs typeface="Arial"/>
              </a:rPr>
              <a:t>Bewerber für eine Position müssen alle tatsächlichen oder potenziellen Interessenkonflikte gegenüber der Geschäftsleitung, Compliance, Personalabteilung oder der Rechtsabteilung offenlegen.</a:t>
            </a:r>
          </a:p>
          <a:p>
            <a:pPr>
              <a:spcAft>
                <a:spcPts val="500"/>
              </a:spcAft>
            </a:pPr>
            <a:endParaRPr lang="en-US" sz="135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7013448" y="201168"/>
            <a:ext cx="544167" cy="544167"/>
          </a:xfrm>
          <a:prstGeom prst="rect">
            <a:avLst/>
          </a:prstGeom>
        </p:spPr>
      </p:pic>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5532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Bestechung und Korruption verhindern</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5486399" cy="2651760"/>
          </a:xfrm>
          <a:prstGeom prst="rect">
            <a:avLst/>
          </a:prstGeom>
          <a:noFill/>
        </p:spPr>
        <p:txBody>
          <a:bodyPr wrap="square" numCol="1" rtlCol="0">
            <a:spAutoFit/>
          </a:bodyPr>
          <a:lstStyle/>
          <a:p>
            <a:pPr>
              <a:spcAft>
                <a:spcPts val="1000"/>
              </a:spcAft>
            </a:pPr>
            <a:r>
              <a:rPr lang="de-DE" sz="2100" b="0" i="0" strike="noStrike" cap="none" spc="0" baseline="0">
                <a:solidFill>
                  <a:srgbClr val="181818"/>
                </a:solidFill>
                <a:effectLst/>
                <a:latin typeface="Arial"/>
                <a:ea typeface="Arial"/>
                <a:cs typeface="Arial"/>
              </a:rPr>
              <a:t>Bestechung und Korruption sind globale Themen und werden von den Behörden auf der ganzen Welt ernst genommen. Die Bestechung von Amtsträgern ist eine Straftat gemäß lokalen und internationalen Gesetzen und Vorschriften, wie unter anderem dem U.K. Bribery Act und dem U.S. Foreign Corrupt Practices Act.</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3304922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5532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Bestechung und Korruption verhindern</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3581399" cy="2723823"/>
          </a:xfrm>
          <a:prstGeom prst="rect">
            <a:avLst/>
          </a:prstGeom>
          <a:noFill/>
        </p:spPr>
        <p:txBody>
          <a:bodyPr wrap="square" numCol="1" rtlCol="0">
            <a:spAutoFit/>
          </a:bodyPr>
          <a:lstStyle/>
          <a:p>
            <a:pPr>
              <a:spcAft>
                <a:spcPts val="500"/>
              </a:spcAft>
            </a:pPr>
            <a:r>
              <a:rPr lang="de-DE" sz="1900" b="0" i="0" strike="noStrike" cap="none" spc="0" baseline="0" dirty="0">
                <a:solidFill>
                  <a:srgbClr val="181818"/>
                </a:solidFill>
                <a:effectLst/>
                <a:latin typeface="Arial"/>
                <a:ea typeface="Arial"/>
                <a:cs typeface="Arial"/>
              </a:rPr>
              <a:t>Korruption ist nicht auf Bestechung beschränkt. Globale und lokale Anti-Korruptionsgesetze verbieten unter anderem Veruntreuung, Erpressung und die Einstellung oder Beförderung bestimmter Personen aus privaten oder politischen Gründen.</a:t>
            </a:r>
            <a:endParaRPr lang="en-US" sz="1900" dirty="0">
              <a:solidFill>
                <a:schemeClr val="bg1">
                  <a:lumMod val="10000"/>
                </a:schemeClr>
              </a:solidFill>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
        <p:nvSpPr>
          <p:cNvPr id="12" name="TextBox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715B797-D92A-6F48-990F-A41FB50FD8FD}"/>
              </a:ext>
            </a:extLst>
          </p:cNvPr>
          <p:cNvSpPr txBox="1"/>
          <p:nvPr/>
        </p:nvSpPr>
        <p:spPr>
          <a:xfrm>
            <a:off x="4159255" y="1581150"/>
            <a:ext cx="4375145" cy="3793346"/>
          </a:xfrm>
          <a:prstGeom prst="rect">
            <a:avLst/>
          </a:prstGeom>
          <a:noFill/>
        </p:spPr>
        <p:txBody>
          <a:bodyPr wrap="square" numCol="1" rtlCol="0">
            <a:spAutoFit/>
          </a:bodyPr>
          <a:lstStyle/>
          <a:p>
            <a:pPr marL="285750" indent="-285750">
              <a:spcAft>
                <a:spcPts val="500"/>
              </a:spcAft>
              <a:buClr>
                <a:schemeClr val="accent2"/>
              </a:buClr>
              <a:buFont typeface="Arial" panose="020B0604020202020204" pitchFamily="34" charset="0"/>
              <a:buChar char="•"/>
            </a:pPr>
            <a:r>
              <a:rPr lang="de-DE" sz="1900" b="0" i="0" strike="noStrike" cap="none" spc="0" baseline="0" dirty="0">
                <a:solidFill>
                  <a:srgbClr val="181818"/>
                </a:solidFill>
                <a:effectLst/>
                <a:latin typeface="Arial"/>
                <a:ea typeface="Arial"/>
                <a:cs typeface="Arial"/>
              </a:rPr>
              <a:t>Sie sind für die Einhaltung aller geltenden Gesetze zur Bekämpfung von Bestechung und Korruption verantwortlich.</a:t>
            </a:r>
          </a:p>
          <a:p>
            <a:pPr marL="285750" indent="-285750">
              <a:spcAft>
                <a:spcPts val="1000"/>
              </a:spcAft>
              <a:buClr>
                <a:schemeClr val="accent2"/>
              </a:buClr>
              <a:buFont typeface="Arial" panose="020B0604020202020204" pitchFamily="34" charset="0"/>
              <a:buChar char="•"/>
            </a:pPr>
            <a:r>
              <a:rPr lang="de-DE" sz="1900" b="0" i="0" strike="noStrike" cap="none" spc="0" baseline="0" dirty="0">
                <a:solidFill>
                  <a:srgbClr val="181818"/>
                </a:solidFill>
                <a:effectLst/>
                <a:latin typeface="Arial"/>
                <a:ea typeface="Arial"/>
                <a:cs typeface="Arial"/>
              </a:rPr>
              <a:t>Die Nichteinhaltung von Gesetzen zur Bekämpfung von Bestechung und Korruption kann zu schweren zivil- und strafrechtlichen Strafen sowie zu einer Schädigung des Rufs Ihres Unternehmens und </a:t>
            </a:r>
            <a:r>
              <a:rPr lang="sr-Latn-RS" sz="1900" b="0" i="0" strike="noStrike" cap="none" spc="0" baseline="0" dirty="0" smtClean="0">
                <a:solidFill>
                  <a:srgbClr val="181818"/>
                </a:solidFill>
                <a:effectLst/>
                <a:latin typeface="Arial"/>
                <a:ea typeface="Arial"/>
                <a:cs typeface="Arial"/>
              </a:rPr>
              <a:t/>
            </a:r>
            <a:br>
              <a:rPr lang="sr-Latn-RS" sz="1900" b="0" i="0" strike="noStrike" cap="none" spc="0" baseline="0" dirty="0" smtClean="0">
                <a:solidFill>
                  <a:srgbClr val="181818"/>
                </a:solidFill>
                <a:effectLst/>
                <a:latin typeface="Arial"/>
                <a:ea typeface="Arial"/>
                <a:cs typeface="Arial"/>
              </a:rPr>
            </a:br>
            <a:r>
              <a:rPr lang="de-DE" sz="1900" b="0" i="0" strike="noStrike" cap="none" spc="0" baseline="0" dirty="0" smtClean="0">
                <a:solidFill>
                  <a:srgbClr val="181818"/>
                </a:solidFill>
                <a:effectLst/>
                <a:latin typeface="Arial"/>
                <a:ea typeface="Arial"/>
                <a:cs typeface="Arial"/>
              </a:rPr>
              <a:t>Ihrer </a:t>
            </a:r>
            <a:r>
              <a:rPr lang="de-DE" sz="1900" b="0" i="0" strike="noStrike" cap="none" spc="0" baseline="0" dirty="0">
                <a:solidFill>
                  <a:srgbClr val="181818"/>
                </a:solidFill>
                <a:effectLst/>
                <a:latin typeface="Arial"/>
                <a:ea typeface="Arial"/>
                <a:cs typeface="Arial"/>
              </a:rPr>
              <a:t>Geschäftspartner führen.</a:t>
            </a:r>
          </a:p>
          <a:p>
            <a:pPr>
              <a:spcAft>
                <a:spcPts val="500"/>
              </a:spcAft>
            </a:pPr>
            <a:endParaRPr lang="en-US" sz="1900" dirty="0">
              <a:solidFill>
                <a:schemeClr val="bg1">
                  <a:lumMod val="10000"/>
                </a:schemeClr>
              </a:solidFill>
            </a:endParaRPr>
          </a:p>
        </p:txBody>
      </p:sp>
    </p:spTree>
    <p:custDataLst>
      <p:tags r:id="rId1"/>
    </p:custDataLst>
    <p:extLst>
      <p:ext uri="{BB962C8B-B14F-4D97-AF65-F5344CB8AC3E}">
        <p14:creationId xmlns:p14="http://schemas.microsoft.com/office/powerpoint/2010/main" val="59650795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4008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Bestechung und Korruption verhindern</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5714999" cy="3016210"/>
          </a:xfrm>
          <a:prstGeom prst="rect">
            <a:avLst/>
          </a:prstGeom>
          <a:noFill/>
        </p:spPr>
        <p:txBody>
          <a:bodyPr wrap="square" numCol="1" rtlCol="0">
            <a:spAutoFit/>
          </a:bodyPr>
          <a:lstStyle/>
          <a:p>
            <a:pPr>
              <a:spcAft>
                <a:spcPts val="500"/>
              </a:spcAft>
            </a:pPr>
            <a:r>
              <a:rPr lang="de-DE" sz="1900" b="0" i="0" strike="noStrike" cap="none" spc="0" baseline="0" dirty="0">
                <a:solidFill>
                  <a:srgbClr val="181818"/>
                </a:solidFill>
                <a:effectLst/>
                <a:latin typeface="Arial"/>
                <a:ea typeface="Arial"/>
                <a:cs typeface="Arial"/>
              </a:rPr>
              <a:t>Globale Unternehmen wurden für unangemessene Handlungen ihrer Geschäftspartner auf der ganzen Welt verantwortlich gemacht, mit denen sie sich einen unzulässigen Geschäftsvorteil verschafft haben. So wurde beispielsweise 2012 ein weltweit tätiges Unternehmen für medizinische Geräte </a:t>
            </a:r>
            <a:r>
              <a:rPr lang="sr-Latn-RS" sz="1900" b="0" i="0" strike="noStrike" cap="none" spc="0" baseline="0" dirty="0" smtClean="0">
                <a:solidFill>
                  <a:srgbClr val="181818"/>
                </a:solidFill>
                <a:effectLst/>
                <a:latin typeface="Arial"/>
                <a:ea typeface="Arial"/>
                <a:cs typeface="Arial"/>
              </a:rPr>
              <a:t/>
            </a:r>
            <a:br>
              <a:rPr lang="sr-Latn-RS" sz="1900" b="0" i="0" strike="noStrike" cap="none" spc="0" baseline="0" dirty="0" smtClean="0">
                <a:solidFill>
                  <a:srgbClr val="181818"/>
                </a:solidFill>
                <a:effectLst/>
                <a:latin typeface="Arial"/>
                <a:ea typeface="Arial"/>
                <a:cs typeface="Arial"/>
              </a:rPr>
            </a:br>
            <a:r>
              <a:rPr lang="de-DE" sz="1900" b="0" i="0" strike="noStrike" cap="none" spc="0" baseline="0" dirty="0" smtClean="0">
                <a:solidFill>
                  <a:srgbClr val="181818"/>
                </a:solidFill>
                <a:effectLst/>
                <a:latin typeface="Arial"/>
                <a:ea typeface="Arial"/>
                <a:cs typeface="Arial"/>
              </a:rPr>
              <a:t>von </a:t>
            </a:r>
            <a:r>
              <a:rPr lang="de-DE" sz="1900" b="0" i="0" strike="noStrike" cap="none" spc="0" baseline="0" dirty="0">
                <a:solidFill>
                  <a:srgbClr val="181818"/>
                </a:solidFill>
                <a:effectLst/>
                <a:latin typeface="Arial"/>
                <a:ea typeface="Arial"/>
                <a:cs typeface="Arial"/>
              </a:rPr>
              <a:t>den US-Behörden zu einer Geldstrafe in Höhe </a:t>
            </a:r>
            <a:r>
              <a:rPr lang="sr-Latn-RS" sz="1900" b="0" i="0" strike="noStrike" cap="none" spc="0" baseline="0" dirty="0" smtClean="0">
                <a:solidFill>
                  <a:srgbClr val="181818"/>
                </a:solidFill>
                <a:effectLst/>
                <a:latin typeface="Arial"/>
                <a:ea typeface="Arial"/>
                <a:cs typeface="Arial"/>
              </a:rPr>
              <a:t/>
            </a:r>
            <a:br>
              <a:rPr lang="sr-Latn-RS" sz="1900" b="0" i="0" strike="noStrike" cap="none" spc="0" baseline="0" dirty="0" smtClean="0">
                <a:solidFill>
                  <a:srgbClr val="181818"/>
                </a:solidFill>
                <a:effectLst/>
                <a:latin typeface="Arial"/>
                <a:ea typeface="Arial"/>
                <a:cs typeface="Arial"/>
              </a:rPr>
            </a:br>
            <a:r>
              <a:rPr lang="de-DE" sz="1900" b="0" i="0" strike="noStrike" cap="none" spc="0" baseline="0" dirty="0" smtClean="0">
                <a:solidFill>
                  <a:srgbClr val="181818"/>
                </a:solidFill>
                <a:effectLst/>
                <a:latin typeface="Arial"/>
                <a:ea typeface="Arial"/>
                <a:cs typeface="Arial"/>
              </a:rPr>
              <a:t>von </a:t>
            </a:r>
            <a:r>
              <a:rPr lang="de-DE" sz="1900" b="0" i="0" strike="noStrike" cap="none" spc="0" baseline="0" dirty="0">
                <a:solidFill>
                  <a:srgbClr val="181818"/>
                </a:solidFill>
                <a:effectLst/>
                <a:latin typeface="Arial"/>
                <a:ea typeface="Arial"/>
                <a:cs typeface="Arial"/>
              </a:rPr>
              <a:t>22 Millionen US-Dollar verurteilt, weil es über Geschäftspartner in Europa Bestechungsgelder gezahlt hatte, um Aufträge zu erhalten.</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414587314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739288"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Gute Bücher und Aufzeichnungen führen</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0" y="1581150"/>
            <a:ext cx="8000999" cy="338554"/>
          </a:xfrm>
          <a:prstGeom prst="rect">
            <a:avLst/>
          </a:prstGeom>
          <a:noFill/>
        </p:spPr>
        <p:txBody>
          <a:bodyPr wrap="square" numCol="1" rtlCol="0">
            <a:spAutoFit/>
          </a:bodyPr>
          <a:lstStyle/>
          <a:p>
            <a:pPr>
              <a:spcAft>
                <a:spcPts val="1000"/>
              </a:spcAft>
            </a:pPr>
            <a:r>
              <a:rPr lang="de-DE" sz="1600" b="0" i="0" strike="noStrike" cap="none" spc="0" baseline="0" dirty="0">
                <a:solidFill>
                  <a:srgbClr val="181818"/>
                </a:solidFill>
                <a:effectLst/>
                <a:latin typeface="Arial"/>
                <a:ea typeface="Arial"/>
                <a:cs typeface="Arial"/>
              </a:rPr>
              <a:t>Unternehmen sind verpflichtet, genaue Aufzeichnungen über ihre Finanzen zu führen.</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
        <p:nvSpPr>
          <p:cNvPr id="14" name="TextBox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8107185-5C83-1144-B172-67E351BA5005}"/>
              </a:ext>
            </a:extLst>
          </p:cNvPr>
          <p:cNvSpPr txBox="1"/>
          <p:nvPr/>
        </p:nvSpPr>
        <p:spPr>
          <a:xfrm>
            <a:off x="381001" y="2112174"/>
            <a:ext cx="2666999" cy="2439129"/>
          </a:xfrm>
          <a:prstGeom prst="rect">
            <a:avLst/>
          </a:prstGeom>
          <a:noFill/>
        </p:spPr>
        <p:txBody>
          <a:bodyPr wrap="square" numCol="1" rtlCol="0">
            <a:spAutoFit/>
          </a:bodyPr>
          <a:lstStyle/>
          <a:p>
            <a:pPr>
              <a:spcAft>
                <a:spcPts val="500"/>
              </a:spcAft>
            </a:pPr>
            <a:r>
              <a:rPr lang="de-DE" sz="1350" b="0" i="0" strike="noStrike" cap="none" spc="0" baseline="0" dirty="0">
                <a:solidFill>
                  <a:srgbClr val="006D6F"/>
                </a:solidFill>
                <a:effectLst/>
                <a:latin typeface="Arial"/>
                <a:ea typeface="Arial"/>
                <a:cs typeface="Arial"/>
              </a:rPr>
              <a:t>Sie </a:t>
            </a:r>
            <a:r>
              <a:rPr lang="de-DE" sz="1350" b="1" i="0" strike="noStrike" cap="none" spc="0" baseline="0" dirty="0">
                <a:solidFill>
                  <a:srgbClr val="006D6F"/>
                </a:solidFill>
                <a:effectLst/>
                <a:latin typeface="Arial"/>
                <a:ea typeface="Arial"/>
                <a:cs typeface="Arial"/>
              </a:rPr>
              <a:t>müssen</a:t>
            </a:r>
            <a:r>
              <a:rPr lang="de-DE" sz="1350" b="0" i="0" strike="noStrike" cap="none" spc="0" baseline="0" dirty="0">
                <a:solidFill>
                  <a:srgbClr val="006D6F"/>
                </a:solidFill>
                <a:effectLst/>
                <a:latin typeface="Arial"/>
                <a:ea typeface="Arial"/>
                <a:cs typeface="Arial"/>
              </a:rPr>
              <a:t>:</a:t>
            </a:r>
          </a:p>
          <a:p>
            <a:pPr marL="285750" indent="-285750">
              <a:spcAft>
                <a:spcPts val="500"/>
              </a:spcAft>
              <a:buClr>
                <a:schemeClr val="accent2"/>
              </a:buClr>
              <a:buBlip>
                <a:blip r:embed="rId5"/>
              </a:buBlip>
            </a:pPr>
            <a:r>
              <a:rPr lang="de-DE" sz="1350" b="0" i="0" strike="noStrike" cap="none" spc="0" baseline="0" dirty="0">
                <a:solidFill>
                  <a:srgbClr val="181818"/>
                </a:solidFill>
                <a:effectLst/>
                <a:latin typeface="Arial"/>
                <a:ea typeface="Arial"/>
                <a:cs typeface="Arial"/>
              </a:rPr>
              <a:t>Transaktionen in Ihren Aufzeichnungen genau und vollständig beschreiben</a:t>
            </a:r>
          </a:p>
          <a:p>
            <a:pPr marL="285750" indent="-285750">
              <a:spcAft>
                <a:spcPts val="500"/>
              </a:spcAft>
              <a:buClr>
                <a:schemeClr val="accent2"/>
              </a:buClr>
              <a:buBlip>
                <a:blip r:embed="rId5"/>
              </a:buBlip>
            </a:pPr>
            <a:r>
              <a:rPr lang="de-DE" sz="1350" b="0" i="0" strike="noStrike" cap="none" spc="0" baseline="0" dirty="0">
                <a:solidFill>
                  <a:srgbClr val="181818"/>
                </a:solidFill>
                <a:effectLst/>
                <a:latin typeface="Arial"/>
                <a:ea typeface="Arial"/>
                <a:cs typeface="Arial"/>
              </a:rPr>
              <a:t>Genaue und transparente Aufzeichnungen über sämtliche Ausgaben führen</a:t>
            </a:r>
          </a:p>
          <a:p>
            <a:pPr marL="285750" indent="-285750">
              <a:spcAft>
                <a:spcPts val="500"/>
              </a:spcAft>
              <a:buClr>
                <a:schemeClr val="accent2"/>
              </a:buClr>
              <a:buBlip>
                <a:blip r:embed="rId5"/>
              </a:buBlip>
            </a:pPr>
            <a:r>
              <a:rPr lang="de-DE" sz="1350" b="0" i="0" strike="noStrike" cap="none" spc="0" baseline="0" dirty="0">
                <a:solidFill>
                  <a:srgbClr val="181818"/>
                </a:solidFill>
                <a:effectLst/>
                <a:latin typeface="Arial"/>
                <a:ea typeface="Arial"/>
                <a:cs typeface="Arial"/>
              </a:rPr>
              <a:t>Produkte und Werbemaßnahmen in Ihren Unterlagen auflisten</a:t>
            </a:r>
          </a:p>
        </p:txBody>
      </p:sp>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134F3A5-67F2-4646-AEE1-BFE25D41CBC1}"/>
              </a:ext>
            </a:extLst>
          </p:cNvPr>
          <p:cNvSpPr txBox="1"/>
          <p:nvPr/>
        </p:nvSpPr>
        <p:spPr>
          <a:xfrm>
            <a:off x="3758148" y="2112174"/>
            <a:ext cx="4395253" cy="2826415"/>
          </a:xfrm>
          <a:prstGeom prst="rect">
            <a:avLst/>
          </a:prstGeom>
          <a:noFill/>
        </p:spPr>
        <p:txBody>
          <a:bodyPr wrap="square" numCol="1" rtlCol="0">
            <a:spAutoFit/>
          </a:bodyPr>
          <a:lstStyle/>
          <a:p>
            <a:pPr>
              <a:spcAft>
                <a:spcPts val="500"/>
              </a:spcAft>
            </a:pPr>
            <a:r>
              <a:rPr lang="de-DE" sz="1350" b="0" i="0" strike="noStrike" cap="none" spc="0" baseline="0" dirty="0">
                <a:solidFill>
                  <a:srgbClr val="006D6F"/>
                </a:solidFill>
                <a:effectLst/>
                <a:latin typeface="Arial"/>
                <a:ea typeface="Arial"/>
                <a:cs typeface="Arial"/>
              </a:rPr>
              <a:t>Sie </a:t>
            </a:r>
            <a:r>
              <a:rPr lang="de-DE" sz="1350" b="1" i="0" strike="noStrike" cap="none" spc="0" baseline="0" dirty="0">
                <a:solidFill>
                  <a:srgbClr val="006D6F"/>
                </a:solidFill>
                <a:effectLst/>
                <a:latin typeface="Arial"/>
                <a:ea typeface="Arial"/>
                <a:cs typeface="Arial"/>
              </a:rPr>
              <a:t>dürfen nicht</a:t>
            </a:r>
            <a:r>
              <a:rPr lang="de-DE" sz="1350" b="0" i="0" strike="noStrike" cap="none" spc="0" baseline="0" dirty="0">
                <a:solidFill>
                  <a:srgbClr val="006D6F"/>
                </a:solidFill>
                <a:effectLst/>
                <a:latin typeface="Arial"/>
                <a:ea typeface="Arial"/>
                <a:cs typeface="Arial"/>
              </a:rPr>
              <a:t>:</a:t>
            </a:r>
          </a:p>
          <a:p>
            <a:pPr marL="285750" indent="-285750">
              <a:spcAft>
                <a:spcPts val="500"/>
              </a:spcAft>
              <a:buClr>
                <a:schemeClr val="accent2"/>
              </a:buClr>
              <a:buBlip>
                <a:blip r:embed="rId6"/>
              </a:buBlip>
            </a:pPr>
            <a:r>
              <a:rPr lang="de-DE" sz="1350" b="0" i="0" strike="noStrike" cap="none" spc="0" baseline="0" dirty="0">
                <a:solidFill>
                  <a:srgbClr val="181818"/>
                </a:solidFill>
                <a:effectLst/>
                <a:latin typeface="Arial"/>
                <a:ea typeface="Arial"/>
                <a:cs typeface="Arial"/>
              </a:rPr>
              <a:t>Falsche Aufzeichnungen oder Nachweise erstellen</a:t>
            </a:r>
          </a:p>
          <a:p>
            <a:pPr marL="285750" indent="-285750">
              <a:spcAft>
                <a:spcPts val="500"/>
              </a:spcAft>
              <a:buClr>
                <a:schemeClr val="accent2"/>
              </a:buClr>
              <a:buBlip>
                <a:blip r:embed="rId6"/>
              </a:buBlip>
            </a:pPr>
            <a:r>
              <a:rPr lang="de-DE" sz="1350" b="0" i="0" strike="noStrike" cap="none" spc="0" baseline="0" dirty="0">
                <a:solidFill>
                  <a:srgbClr val="181818"/>
                </a:solidFill>
                <a:effectLst/>
                <a:latin typeface="Arial"/>
                <a:ea typeface="Arial"/>
                <a:cs typeface="Arial"/>
              </a:rPr>
              <a:t>Falsche Konten anlegen</a:t>
            </a:r>
          </a:p>
          <a:p>
            <a:pPr marL="285750" indent="-285750">
              <a:spcAft>
                <a:spcPts val="500"/>
              </a:spcAft>
              <a:buClr>
                <a:schemeClr val="accent2"/>
              </a:buClr>
              <a:buBlip>
                <a:blip r:embed="rId6"/>
              </a:buBlip>
            </a:pPr>
            <a:r>
              <a:rPr lang="de-DE" sz="1350" b="0" i="0" strike="noStrike" cap="none" spc="0" baseline="0" dirty="0">
                <a:solidFill>
                  <a:srgbClr val="181818"/>
                </a:solidFill>
                <a:effectLst/>
                <a:latin typeface="Arial"/>
                <a:ea typeface="Arial"/>
                <a:cs typeface="Arial"/>
              </a:rPr>
              <a:t>Zahlungen oder Geschenke in den Kosten für das Produkt oder in angebotenen Rabatten verstecken</a:t>
            </a:r>
          </a:p>
          <a:p>
            <a:pPr marL="285750" indent="-285750">
              <a:spcAft>
                <a:spcPts val="500"/>
              </a:spcAft>
              <a:buClr>
                <a:schemeClr val="accent2"/>
              </a:buClr>
              <a:buBlip>
                <a:blip r:embed="rId6"/>
              </a:buBlip>
            </a:pPr>
            <a:r>
              <a:rPr lang="de-DE" sz="1350" b="0" i="0" strike="noStrike" cap="none" spc="0" baseline="0" dirty="0">
                <a:solidFill>
                  <a:srgbClr val="181818"/>
                </a:solidFill>
                <a:effectLst/>
                <a:latin typeface="Arial"/>
                <a:ea typeface="Arial"/>
                <a:cs typeface="Arial"/>
              </a:rPr>
              <a:t>Falsche Unterlagen oder andere falsche Angaben vorlegen</a:t>
            </a:r>
          </a:p>
          <a:p>
            <a:pPr marL="285750" indent="-285750">
              <a:spcAft>
                <a:spcPts val="500"/>
              </a:spcAft>
              <a:buClr>
                <a:schemeClr val="accent2"/>
              </a:buClr>
              <a:buBlip>
                <a:blip r:embed="rId6"/>
              </a:buBlip>
            </a:pPr>
            <a:r>
              <a:rPr lang="de-DE" sz="1350" b="0" i="0" strike="noStrike" cap="none" spc="0" baseline="0" dirty="0">
                <a:solidFill>
                  <a:srgbClr val="181818"/>
                </a:solidFill>
                <a:effectLst/>
                <a:latin typeface="Arial"/>
                <a:ea typeface="Arial"/>
                <a:cs typeface="Arial"/>
              </a:rPr>
              <a:t>Absichtlich vage Beschreibungen erstellen, um </a:t>
            </a:r>
            <a:r>
              <a:rPr lang="de-DE" sz="1350" b="0" i="0" strike="noStrike" cap="none" spc="-30" dirty="0">
                <a:solidFill>
                  <a:srgbClr val="181818"/>
                </a:solidFill>
                <a:effectLst/>
                <a:latin typeface="Arial"/>
                <a:ea typeface="Arial"/>
                <a:cs typeface="Arial"/>
              </a:rPr>
              <a:t>unzulässige Zahlungen oder Ausgaben zu verbergen</a:t>
            </a:r>
          </a:p>
          <a:p>
            <a:pPr marL="285750" indent="-285750">
              <a:spcAft>
                <a:spcPts val="500"/>
              </a:spcAft>
              <a:buClr>
                <a:schemeClr val="accent2"/>
              </a:buClr>
              <a:buBlip>
                <a:blip r:embed="rId6"/>
              </a:buBlip>
            </a:pPr>
            <a:r>
              <a:rPr lang="de-DE" sz="1350" b="0" i="0" strike="noStrike" cap="none" spc="0" baseline="0" dirty="0">
                <a:solidFill>
                  <a:srgbClr val="181818"/>
                </a:solidFill>
                <a:effectLst/>
                <a:latin typeface="Arial"/>
                <a:ea typeface="Arial"/>
                <a:cs typeface="Arial"/>
              </a:rPr>
              <a:t>Zahlungen missverständlich darstellen</a:t>
            </a:r>
          </a:p>
          <a:p>
            <a:pPr marL="285750" indent="-285750">
              <a:spcAft>
                <a:spcPts val="500"/>
              </a:spcAft>
              <a:buClr>
                <a:schemeClr val="accent2"/>
              </a:buClr>
              <a:buFont typeface="Arial" panose="020B0604020202020204" pitchFamily="34" charset="0"/>
              <a:buChar char="•"/>
            </a:pPr>
            <a:endParaRPr lang="en-US" sz="1350" dirty="0">
              <a:solidFill>
                <a:schemeClr val="bg1">
                  <a:lumMod val="10000"/>
                </a:schemeClr>
              </a:solidFill>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D20137D-D9A9-E94F-8034-2974EAB4EFB5}"/>
              </a:ext>
            </a:extLst>
          </p:cNvPr>
          <p:cNvCxnSpPr/>
          <p:nvPr/>
        </p:nvCxnSpPr>
        <p:spPr>
          <a:xfrm flipH="1">
            <a:off x="3352800" y="2220523"/>
            <a:ext cx="0" cy="2637227"/>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3244396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3">
            <a:alphaModFix amt="10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6629400" cy="2651760"/>
          </a:xfrm>
          <a:prstGeom prst="rect">
            <a:avLst/>
          </a:prstGeom>
          <a:noFill/>
        </p:spPr>
        <p:txBody>
          <a:bodyPr wrap="square" numCol="1" rtlCol="0">
            <a:spAutoFit/>
          </a:bodyPr>
          <a:lstStyle/>
          <a:p>
            <a:pPr>
              <a:spcAft>
                <a:spcPts val="500"/>
              </a:spcAft>
            </a:pPr>
            <a:r>
              <a:rPr lang="de-DE" sz="2100" b="0" i="0" strike="noStrike" cap="none" spc="0" baseline="0">
                <a:solidFill>
                  <a:srgbClr val="181818"/>
                </a:solidFill>
                <a:effectLst/>
                <a:latin typeface="Arial"/>
                <a:ea typeface="Arial"/>
                <a:cs typeface="Arial"/>
              </a:rPr>
              <a:t>Wenn der Umgang mit Amtsträgern oder Healthcare Professionals (HCPs) Zahlungen, Mahlzeiten, Reisen oder andere Zuwendungen an einen HCP beinhaltet, müssen Sie gewährleisten, dass die Zuwendungen gemäß allen anwendbaren Gesetzen und Vorschriften legal sind, durch eine legitime und dokumentierte geschäftliche Notwendigkeit unterstützt werden und gemäß der schriftlichen Vereinbarung zulässig sind. </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3" name="Picture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40926902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8077199" cy="3190617"/>
          </a:xfrm>
          <a:prstGeom prst="rect">
            <a:avLst/>
          </a:prstGeom>
          <a:noFill/>
        </p:spPr>
        <p:txBody>
          <a:bodyPr wrap="square" numCol="1" rtlCol="0">
            <a:spAutoFit/>
          </a:bodyPr>
          <a:lstStyle/>
          <a:p>
            <a:pPr>
              <a:spcAft>
                <a:spcPts val="500"/>
              </a:spcAft>
            </a:pPr>
            <a:r>
              <a:rPr lang="de-DE" sz="1400" b="1" i="0" strike="noStrike" cap="none" spc="0" baseline="0" dirty="0">
                <a:solidFill>
                  <a:srgbClr val="181818"/>
                </a:solidFill>
                <a:effectLst/>
                <a:latin typeface="Arial"/>
                <a:ea typeface="Arial"/>
                <a:cs typeface="Arial"/>
              </a:rPr>
              <a:t>Die Leistungen sollten nicht über das hinausgehen, was für die Durchführung der Interaktion notwendig ist, und dürfen niemals als Belohnung für Geschäfte oder als Bedingung für zukünftige Verkäufe oder Empfehlungen gewährt werden.</a:t>
            </a:r>
          </a:p>
          <a:p>
            <a:pPr>
              <a:spcAft>
                <a:spcPts val="500"/>
              </a:spcAft>
            </a:pPr>
            <a:r>
              <a:rPr lang="de-DE" sz="1400" b="0" i="0" strike="noStrike" cap="none" spc="0" baseline="0" dirty="0">
                <a:solidFill>
                  <a:srgbClr val="181818"/>
                </a:solidFill>
                <a:effectLst/>
                <a:latin typeface="Arial"/>
                <a:ea typeface="Arial"/>
                <a:cs typeface="Arial"/>
              </a:rPr>
              <a:t>Achten Sie beim Umgang mit HCPs und Amtsträgern auf „Red Flags“, die auf eine mögliche Korruption hinweisen können. Wenn beispielsweise ein HCP oder Amtsträger:</a:t>
            </a:r>
          </a:p>
          <a:p>
            <a:pPr marL="285750" indent="-285750">
              <a:spcAft>
                <a:spcPts val="500"/>
              </a:spcAft>
              <a:buClr>
                <a:schemeClr val="accent2"/>
              </a:buClr>
              <a:buFont typeface="Arial" panose="020B0604020202020204" pitchFamily="34" charset="0"/>
              <a:buChar char="•"/>
            </a:pPr>
            <a:r>
              <a:rPr lang="de-DE" sz="1400" b="0" i="0" strike="noStrike" cap="none" spc="0" baseline="0" dirty="0">
                <a:solidFill>
                  <a:srgbClr val="181818"/>
                </a:solidFill>
                <a:effectLst/>
                <a:latin typeface="Arial"/>
                <a:ea typeface="Arial"/>
                <a:cs typeface="Arial"/>
              </a:rPr>
              <a:t>Vorschlägt, die Zahlungen an das Einkaufsvolumen zu koppeln</a:t>
            </a:r>
          </a:p>
          <a:p>
            <a:pPr marL="285750" indent="-285750">
              <a:spcAft>
                <a:spcPts val="500"/>
              </a:spcAft>
              <a:buClr>
                <a:schemeClr val="accent2"/>
              </a:buClr>
              <a:buFont typeface="Arial" panose="020B0604020202020204" pitchFamily="34" charset="0"/>
              <a:buChar char="•"/>
            </a:pPr>
            <a:r>
              <a:rPr lang="de-DE" sz="1400" b="0" i="0" strike="noStrike" cap="none" spc="0" baseline="0" dirty="0">
                <a:solidFill>
                  <a:srgbClr val="181818"/>
                </a:solidFill>
                <a:effectLst/>
                <a:latin typeface="Arial"/>
                <a:ea typeface="Arial"/>
                <a:cs typeface="Arial"/>
              </a:rPr>
              <a:t>Persönliche Beziehungen zu Regierungsstellen/Beamten erwähnt</a:t>
            </a:r>
          </a:p>
          <a:p>
            <a:pPr marL="285750" indent="-285750">
              <a:spcAft>
                <a:spcPts val="500"/>
              </a:spcAft>
              <a:buClr>
                <a:schemeClr val="accent2"/>
              </a:buClr>
              <a:buFont typeface="Arial" panose="020B0604020202020204" pitchFamily="34" charset="0"/>
              <a:buChar char="•"/>
            </a:pPr>
            <a:r>
              <a:rPr lang="de-DE" sz="1400" b="0" i="0" strike="noStrike" cap="none" spc="0" baseline="0" dirty="0">
                <a:solidFill>
                  <a:srgbClr val="181818"/>
                </a:solidFill>
                <a:effectLst/>
                <a:latin typeface="Arial"/>
                <a:ea typeface="Arial"/>
                <a:cs typeface="Arial"/>
              </a:rPr>
              <a:t>Einen fragwürdigen Ruf hat</a:t>
            </a:r>
          </a:p>
          <a:p>
            <a:pPr marL="285750" indent="-285750">
              <a:spcAft>
                <a:spcPts val="500"/>
              </a:spcAft>
              <a:buClr>
                <a:schemeClr val="accent2"/>
              </a:buClr>
              <a:buFont typeface="Arial" panose="020B0604020202020204" pitchFamily="34" charset="0"/>
              <a:buChar char="•"/>
            </a:pPr>
            <a:r>
              <a:rPr lang="de-DE" sz="1400" b="0" i="0" strike="noStrike" cap="none" spc="0" baseline="0" dirty="0">
                <a:solidFill>
                  <a:srgbClr val="181818"/>
                </a:solidFill>
                <a:effectLst/>
                <a:latin typeface="Arial"/>
                <a:ea typeface="Arial"/>
                <a:cs typeface="Arial"/>
              </a:rPr>
              <a:t>Den Erfolg bei einer öffentlichen Ausschreibung oder einem Ausschreibungsvertrag garantiert</a:t>
            </a:r>
          </a:p>
          <a:p>
            <a:pPr marL="285750" indent="-285750">
              <a:spcAft>
                <a:spcPts val="500"/>
              </a:spcAft>
              <a:buClr>
                <a:schemeClr val="accent2"/>
              </a:buClr>
              <a:buFont typeface="Arial" panose="020B0604020202020204" pitchFamily="34" charset="0"/>
              <a:buChar char="•"/>
            </a:pPr>
            <a:r>
              <a:rPr lang="de-DE" sz="1400" b="0" i="0" strike="noStrike" cap="none" spc="0" baseline="0" dirty="0">
                <a:solidFill>
                  <a:srgbClr val="181818"/>
                </a:solidFill>
                <a:effectLst/>
                <a:latin typeface="Arial"/>
                <a:ea typeface="Arial"/>
                <a:cs typeface="Arial"/>
              </a:rPr>
              <a:t>Zahlungen außerhalb seines Landes verlangt</a:t>
            </a:r>
          </a:p>
          <a:p>
            <a:pPr marL="285750" indent="-285750">
              <a:spcAft>
                <a:spcPts val="500"/>
              </a:spcAft>
              <a:buClr>
                <a:schemeClr val="accent2"/>
              </a:buClr>
              <a:buFont typeface="Arial" panose="020B0604020202020204" pitchFamily="34" charset="0"/>
              <a:buChar char="•"/>
            </a:pPr>
            <a:r>
              <a:rPr lang="de-DE" sz="1400" b="0" i="0" strike="noStrike" cap="none" spc="0" baseline="0" dirty="0">
                <a:solidFill>
                  <a:srgbClr val="181818"/>
                </a:solidFill>
                <a:effectLst/>
                <a:latin typeface="Arial"/>
                <a:ea typeface="Arial"/>
                <a:cs typeface="Arial"/>
              </a:rPr>
              <a:t>Sich weigert, ordnungsgemäße Belege für Ausgaben vorzulegen</a:t>
            </a:r>
          </a:p>
          <a:p>
            <a:pPr>
              <a:spcAft>
                <a:spcPts val="500"/>
              </a:spcAft>
            </a:pPr>
            <a:endParaRPr lang="en-US" sz="140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2" name="Pictur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356293020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7010399" cy="640080"/>
          </a:xfrm>
          <a:prstGeom prst="rect">
            <a:avLst/>
          </a:prstGeom>
          <a:noFill/>
        </p:spPr>
        <p:txBody>
          <a:bodyPr wrap="square" numCol="1" rtlCol="0">
            <a:spAutoFit/>
          </a:bodyPr>
          <a:lstStyle/>
          <a:p>
            <a:pPr>
              <a:spcAft>
                <a:spcPts val="500"/>
              </a:spcAft>
            </a:pPr>
            <a:r>
              <a:rPr lang="de-DE" sz="1800" b="0" i="0" strike="noStrike" cap="none" spc="0" baseline="0">
                <a:solidFill>
                  <a:srgbClr val="181818"/>
                </a:solidFill>
                <a:effectLst/>
                <a:latin typeface="Arial"/>
                <a:ea typeface="Arial"/>
                <a:cs typeface="Arial"/>
              </a:rPr>
              <a:t>Bei Ihrem Umgang mit HCPs und GOs sollten Sie sich an </a:t>
            </a:r>
            <a:r>
              <a:rPr lang="de-DE" sz="1800" b="1" i="0" strike="noStrike" cap="none" spc="0" baseline="0">
                <a:solidFill>
                  <a:srgbClr val="181818"/>
                </a:solidFill>
                <a:effectLst/>
                <a:latin typeface="Arial"/>
                <a:ea typeface="Arial"/>
                <a:cs typeface="Arial"/>
              </a:rPr>
              <a:t>fünf allgemeinen Grundsätzen orientieren</a:t>
            </a:r>
            <a:r>
              <a:rPr lang="de-DE" sz="1800" b="0" i="0" strike="noStrike" cap="none" spc="0" baseline="0">
                <a:solidFill>
                  <a:srgbClr val="181818"/>
                </a:solidFill>
                <a:effectLst/>
                <a:latin typeface="Arial"/>
                <a:ea typeface="Arial"/>
                <a:cs typeface="Arial"/>
              </a:rPr>
              <a:t>:</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
        <p:nvSpPr>
          <p:cNvPr id="2" name="TextBox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081AE7E-6963-644F-81E0-9F359291A900}"/>
              </a:ext>
            </a:extLst>
          </p:cNvPr>
          <p:cNvSpPr txBox="1"/>
          <p:nvPr/>
        </p:nvSpPr>
        <p:spPr>
          <a:xfrm>
            <a:off x="76200" y="2313622"/>
            <a:ext cx="826748" cy="1477670"/>
          </a:xfrm>
          <a:prstGeom prst="rect">
            <a:avLst/>
          </a:prstGeom>
          <a:noFill/>
        </p:spPr>
        <p:txBody>
          <a:bodyPr wrap="none" rtlCol="0">
            <a:spAutoFit/>
          </a:bodyPr>
          <a:lstStyle/>
          <a:p>
            <a:r>
              <a:rPr lang="de-DE" sz="9000" b="0" i="0" strike="noStrike" cap="none" spc="0" baseline="0">
                <a:solidFill>
                  <a:srgbClr val="A4EDF5">
                    <a:alpha val="60000"/>
                  </a:srgbClr>
                </a:solidFill>
                <a:effectLst/>
                <a:latin typeface="Arial"/>
                <a:ea typeface="Arial"/>
                <a:cs typeface="Arial"/>
              </a:rPr>
              <a:t>1</a:t>
            </a:r>
            <a:endParaRPr lang="en-US" sz="9000">
              <a:solidFill>
                <a:srgbClr val="A4EDF5">
                  <a:alpha val="60000"/>
                </a:srgbClr>
              </a:solidFill>
            </a:endParaRPr>
          </a:p>
        </p:txBody>
      </p:sp>
      <p:sp>
        <p:nvSpPr>
          <p:cNvPr id="15" name="TextBox 1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8F1DF9A-050F-9C4F-89D5-E183C44B39BF}"/>
              </a:ext>
            </a:extLst>
          </p:cNvPr>
          <p:cNvSpPr txBox="1"/>
          <p:nvPr/>
        </p:nvSpPr>
        <p:spPr>
          <a:xfrm>
            <a:off x="1905000" y="2313622"/>
            <a:ext cx="826748" cy="1477670"/>
          </a:xfrm>
          <a:prstGeom prst="rect">
            <a:avLst/>
          </a:prstGeom>
          <a:noFill/>
        </p:spPr>
        <p:txBody>
          <a:bodyPr wrap="none" rtlCol="0">
            <a:spAutoFit/>
          </a:bodyPr>
          <a:lstStyle/>
          <a:p>
            <a:r>
              <a:rPr lang="de-DE" sz="9000" b="0" i="0" strike="noStrike" cap="none" spc="0" baseline="0">
                <a:solidFill>
                  <a:srgbClr val="A4EDF5">
                    <a:alpha val="60000"/>
                  </a:srgbClr>
                </a:solidFill>
                <a:effectLst/>
                <a:latin typeface="Arial"/>
                <a:ea typeface="Arial"/>
                <a:cs typeface="Arial"/>
              </a:rPr>
              <a:t>2</a:t>
            </a:r>
            <a:endParaRPr lang="en-US" sz="9000">
              <a:solidFill>
                <a:srgbClr val="A4EDF5">
                  <a:alpha val="60000"/>
                </a:srgbClr>
              </a:solidFill>
            </a:endParaRPr>
          </a:p>
        </p:txBody>
      </p:sp>
      <p:sp>
        <p:nvSpPr>
          <p:cNvPr id="17" name="TextBox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5002201-501B-1F46-90AD-B4446D4A47D8}"/>
              </a:ext>
            </a:extLst>
          </p:cNvPr>
          <p:cNvSpPr txBox="1"/>
          <p:nvPr/>
        </p:nvSpPr>
        <p:spPr>
          <a:xfrm>
            <a:off x="3734237" y="2313622"/>
            <a:ext cx="826748" cy="1477670"/>
          </a:xfrm>
          <a:prstGeom prst="rect">
            <a:avLst/>
          </a:prstGeom>
          <a:noFill/>
        </p:spPr>
        <p:txBody>
          <a:bodyPr wrap="none" rtlCol="0">
            <a:spAutoFit/>
          </a:bodyPr>
          <a:lstStyle/>
          <a:p>
            <a:r>
              <a:rPr lang="de-DE" sz="9000" b="0" i="0" strike="noStrike" cap="none" spc="0" baseline="0">
                <a:solidFill>
                  <a:srgbClr val="A4EDF5">
                    <a:alpha val="60000"/>
                  </a:srgbClr>
                </a:solidFill>
                <a:effectLst/>
                <a:latin typeface="Arial"/>
                <a:ea typeface="Arial"/>
                <a:cs typeface="Arial"/>
              </a:rPr>
              <a:t>3</a:t>
            </a:r>
            <a:endParaRPr lang="en-US" sz="9000">
              <a:solidFill>
                <a:srgbClr val="A4EDF5">
                  <a:alpha val="60000"/>
                </a:srgbClr>
              </a:solidFill>
            </a:endParaRPr>
          </a:p>
        </p:txBody>
      </p:sp>
      <p:sp>
        <p:nvSpPr>
          <p:cNvPr id="18" name="TextBox 1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D0BCDD0-7FB6-4541-91F9-EA891A03DF5B}"/>
              </a:ext>
            </a:extLst>
          </p:cNvPr>
          <p:cNvSpPr txBox="1"/>
          <p:nvPr/>
        </p:nvSpPr>
        <p:spPr>
          <a:xfrm>
            <a:off x="5486400" y="2313622"/>
            <a:ext cx="826748" cy="1477670"/>
          </a:xfrm>
          <a:prstGeom prst="rect">
            <a:avLst/>
          </a:prstGeom>
          <a:noFill/>
        </p:spPr>
        <p:txBody>
          <a:bodyPr wrap="none" rtlCol="0">
            <a:spAutoFit/>
          </a:bodyPr>
          <a:lstStyle/>
          <a:p>
            <a:r>
              <a:rPr lang="de-DE" sz="9000" b="0" i="0" strike="noStrike" cap="none" spc="0" baseline="0">
                <a:solidFill>
                  <a:srgbClr val="A4EDF5">
                    <a:alpha val="60000"/>
                  </a:srgbClr>
                </a:solidFill>
                <a:effectLst/>
                <a:latin typeface="Arial"/>
                <a:ea typeface="Arial"/>
                <a:cs typeface="Arial"/>
              </a:rPr>
              <a:t>4</a:t>
            </a:r>
            <a:endParaRPr lang="en-US" sz="9000">
              <a:solidFill>
                <a:srgbClr val="A4EDF5">
                  <a:alpha val="60000"/>
                </a:srgbClr>
              </a:solidFill>
            </a:endParaRPr>
          </a:p>
        </p:txBody>
      </p:sp>
      <p:sp>
        <p:nvSpPr>
          <p:cNvPr id="20" name="TextBox 1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11B76A1-CC91-9146-9897-3A666F1DB60D}"/>
              </a:ext>
            </a:extLst>
          </p:cNvPr>
          <p:cNvSpPr txBox="1"/>
          <p:nvPr/>
        </p:nvSpPr>
        <p:spPr>
          <a:xfrm>
            <a:off x="7336511" y="2343150"/>
            <a:ext cx="826748" cy="1477670"/>
          </a:xfrm>
          <a:prstGeom prst="rect">
            <a:avLst/>
          </a:prstGeom>
          <a:noFill/>
        </p:spPr>
        <p:txBody>
          <a:bodyPr wrap="none" rtlCol="0">
            <a:spAutoFit/>
          </a:bodyPr>
          <a:lstStyle/>
          <a:p>
            <a:r>
              <a:rPr lang="de-DE" sz="9000" b="0" i="0" strike="noStrike" cap="none" spc="0" baseline="0">
                <a:solidFill>
                  <a:srgbClr val="A4EDF5">
                    <a:alpha val="60000"/>
                  </a:srgbClr>
                </a:solidFill>
                <a:effectLst/>
                <a:latin typeface="Arial"/>
                <a:ea typeface="Arial"/>
                <a:cs typeface="Arial"/>
              </a:rPr>
              <a:t>5</a:t>
            </a:r>
            <a:endParaRPr lang="en-US" sz="9000">
              <a:solidFill>
                <a:srgbClr val="A4EDF5">
                  <a:alpha val="60000"/>
                </a:srgbClr>
              </a:solidFill>
            </a:endParaRPr>
          </a:p>
        </p:txBody>
      </p:sp>
      <p:sp>
        <p:nvSpPr>
          <p:cNvPr id="13" name="TextBox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6C4FF0-7FA1-474F-8925-F70F972AAEF4}"/>
              </a:ext>
            </a:extLst>
          </p:cNvPr>
          <p:cNvSpPr txBox="1"/>
          <p:nvPr/>
        </p:nvSpPr>
        <p:spPr>
          <a:xfrm>
            <a:off x="458668" y="2912406"/>
            <a:ext cx="1467643" cy="1615827"/>
          </a:xfrm>
          <a:prstGeom prst="rect">
            <a:avLst/>
          </a:prstGeom>
          <a:noFill/>
        </p:spPr>
        <p:txBody>
          <a:bodyPr wrap="square" numCol="1" rtlCol="0">
            <a:spAutoFit/>
          </a:bodyPr>
          <a:lstStyle/>
          <a:p>
            <a:pPr>
              <a:spcAft>
                <a:spcPts val="500"/>
              </a:spcAft>
            </a:pPr>
            <a:r>
              <a:rPr lang="de-DE" sz="1100" b="0" i="0" strike="noStrike" cap="none" spc="0" baseline="0" dirty="0">
                <a:solidFill>
                  <a:srgbClr val="181818"/>
                </a:solidFill>
                <a:effectLst/>
                <a:latin typeface="Arial"/>
                <a:ea typeface="Arial"/>
                <a:cs typeface="Arial"/>
              </a:rPr>
              <a:t>Sie dürfen </a:t>
            </a:r>
            <a:r>
              <a:rPr lang="de-DE" sz="1100" b="0" i="0" u="sng" strike="noStrike" cap="none" spc="0" baseline="0" dirty="0">
                <a:solidFill>
                  <a:srgbClr val="181818"/>
                </a:solidFill>
                <a:effectLst/>
                <a:uFill>
                  <a:solidFill>
                    <a:srgbClr val="71B1A2"/>
                  </a:solidFill>
                </a:uFill>
                <a:latin typeface="Arial"/>
                <a:ea typeface="Arial"/>
                <a:cs typeface="Arial"/>
              </a:rPr>
              <a:t>einem HCP/GO nichts </a:t>
            </a:r>
            <a:r>
              <a:rPr lang="sr-Latn-RS" sz="1100" b="0" i="0" u="sng" strike="noStrike" cap="none" spc="0" baseline="0" dirty="0" smtClean="0">
                <a:solidFill>
                  <a:srgbClr val="181818"/>
                </a:solidFill>
                <a:effectLst/>
                <a:uFill>
                  <a:solidFill>
                    <a:srgbClr val="71B1A2"/>
                  </a:solidFill>
                </a:uFill>
                <a:latin typeface="Arial"/>
                <a:ea typeface="Arial"/>
                <a:cs typeface="Arial"/>
              </a:rPr>
              <a:t/>
            </a:r>
            <a:br>
              <a:rPr lang="sr-Latn-RS" sz="1100" b="0" i="0" u="sng" strike="noStrike" cap="none" spc="0" baseline="0" dirty="0" smtClean="0">
                <a:solidFill>
                  <a:srgbClr val="181818"/>
                </a:solidFill>
                <a:effectLst/>
                <a:uFill>
                  <a:solidFill>
                    <a:srgbClr val="71B1A2"/>
                  </a:solidFill>
                </a:uFill>
                <a:latin typeface="Arial"/>
                <a:ea typeface="Arial"/>
                <a:cs typeface="Arial"/>
              </a:rPr>
            </a:br>
            <a:r>
              <a:rPr lang="de-DE" sz="1100" b="0" i="0" u="sng" strike="noStrike" cap="none" spc="0" baseline="0" dirty="0" smtClean="0">
                <a:solidFill>
                  <a:srgbClr val="181818"/>
                </a:solidFill>
                <a:effectLst/>
                <a:uFill>
                  <a:solidFill>
                    <a:srgbClr val="71B1A2"/>
                  </a:solidFill>
                </a:uFill>
                <a:latin typeface="Arial"/>
                <a:ea typeface="Arial"/>
                <a:cs typeface="Arial"/>
              </a:rPr>
              <a:t>von </a:t>
            </a:r>
            <a:r>
              <a:rPr lang="de-DE" sz="1100" b="0" i="0" u="sng" strike="noStrike" cap="none" spc="0" baseline="0" dirty="0">
                <a:solidFill>
                  <a:srgbClr val="181818"/>
                </a:solidFill>
                <a:effectLst/>
                <a:uFill>
                  <a:solidFill>
                    <a:srgbClr val="71B1A2"/>
                  </a:solidFill>
                </a:uFill>
                <a:latin typeface="Arial"/>
                <a:ea typeface="Arial"/>
                <a:cs typeface="Arial"/>
              </a:rPr>
              <a:t>Wert als Gegenleistung </a:t>
            </a:r>
            <a:r>
              <a:rPr lang="sr-Latn-RS" sz="1100" b="0" i="0" u="sng" strike="noStrike" cap="none" spc="0" baseline="0" dirty="0" smtClean="0">
                <a:solidFill>
                  <a:srgbClr val="181818"/>
                </a:solidFill>
                <a:effectLst/>
                <a:uFill>
                  <a:solidFill>
                    <a:srgbClr val="71B1A2"/>
                  </a:solidFill>
                </a:uFill>
                <a:latin typeface="Arial"/>
                <a:ea typeface="Arial"/>
                <a:cs typeface="Arial"/>
              </a:rPr>
              <a:t/>
            </a:r>
            <a:br>
              <a:rPr lang="sr-Latn-RS" sz="1100" b="0" i="0" u="sng" strike="noStrike" cap="none" spc="0" baseline="0" dirty="0" smtClean="0">
                <a:solidFill>
                  <a:srgbClr val="181818"/>
                </a:solidFill>
                <a:effectLst/>
                <a:uFill>
                  <a:solidFill>
                    <a:srgbClr val="71B1A2"/>
                  </a:solidFill>
                </a:uFill>
                <a:latin typeface="Arial"/>
                <a:ea typeface="Arial"/>
                <a:cs typeface="Arial"/>
              </a:rPr>
            </a:br>
            <a:r>
              <a:rPr lang="de-DE" sz="1100" b="0" i="0" u="sng" strike="noStrike" cap="none" spc="0" baseline="0" dirty="0" smtClean="0">
                <a:solidFill>
                  <a:srgbClr val="181818"/>
                </a:solidFill>
                <a:effectLst/>
                <a:uFill>
                  <a:solidFill>
                    <a:srgbClr val="71B1A2"/>
                  </a:solidFill>
                </a:uFill>
                <a:latin typeface="Arial"/>
                <a:ea typeface="Arial"/>
                <a:cs typeface="Arial"/>
              </a:rPr>
              <a:t>oder </a:t>
            </a:r>
            <a:r>
              <a:rPr lang="de-DE" sz="1100" b="0" i="0" u="sng" strike="noStrike" cap="none" spc="0" baseline="0" dirty="0">
                <a:solidFill>
                  <a:srgbClr val="181818"/>
                </a:solidFill>
                <a:effectLst/>
                <a:uFill>
                  <a:solidFill>
                    <a:srgbClr val="71B1A2"/>
                  </a:solidFill>
                </a:uFill>
                <a:latin typeface="Arial"/>
                <a:ea typeface="Arial"/>
                <a:cs typeface="Arial"/>
              </a:rPr>
              <a:t>als Belohnung für vergangene, gegenwärtige </a:t>
            </a:r>
            <a:r>
              <a:rPr lang="sr-Latn-RS" sz="1100" b="0" i="0" u="sng" strike="noStrike" cap="none" spc="0" baseline="0" dirty="0" smtClean="0">
                <a:solidFill>
                  <a:srgbClr val="181818"/>
                </a:solidFill>
                <a:effectLst/>
                <a:uFill>
                  <a:solidFill>
                    <a:srgbClr val="71B1A2"/>
                  </a:solidFill>
                </a:uFill>
                <a:latin typeface="Arial"/>
                <a:ea typeface="Arial"/>
                <a:cs typeface="Arial"/>
              </a:rPr>
              <a:t/>
            </a:r>
            <a:br>
              <a:rPr lang="sr-Latn-RS" sz="1100" b="0" i="0" u="sng" strike="noStrike" cap="none" spc="0" baseline="0" dirty="0" smtClean="0">
                <a:solidFill>
                  <a:srgbClr val="181818"/>
                </a:solidFill>
                <a:effectLst/>
                <a:uFill>
                  <a:solidFill>
                    <a:srgbClr val="71B1A2"/>
                  </a:solidFill>
                </a:uFill>
                <a:latin typeface="Arial"/>
                <a:ea typeface="Arial"/>
                <a:cs typeface="Arial"/>
              </a:rPr>
            </a:br>
            <a:r>
              <a:rPr lang="de-DE" sz="1100" b="0" i="0" u="sng" strike="noStrike" cap="none" spc="0" baseline="0" dirty="0" smtClean="0">
                <a:solidFill>
                  <a:srgbClr val="181818"/>
                </a:solidFill>
                <a:effectLst/>
                <a:uFill>
                  <a:solidFill>
                    <a:srgbClr val="71B1A2"/>
                  </a:solidFill>
                </a:uFill>
                <a:latin typeface="Arial"/>
                <a:ea typeface="Arial"/>
                <a:cs typeface="Arial"/>
              </a:rPr>
              <a:t>oder </a:t>
            </a:r>
            <a:r>
              <a:rPr lang="de-DE" sz="1100" b="0" i="0" u="sng" strike="noStrike" cap="none" spc="0" baseline="0" dirty="0">
                <a:solidFill>
                  <a:srgbClr val="181818"/>
                </a:solidFill>
                <a:effectLst/>
                <a:uFill>
                  <a:solidFill>
                    <a:srgbClr val="71B1A2"/>
                  </a:solidFill>
                </a:uFill>
                <a:latin typeface="Arial"/>
                <a:ea typeface="Arial"/>
                <a:cs typeface="Arial"/>
              </a:rPr>
              <a:t>zukünftige Geschäfte anbieten</a:t>
            </a:r>
            <a:r>
              <a:rPr lang="de-DE" sz="1100" b="0" i="0" strike="noStrike" cap="none" spc="0" baseline="0" dirty="0">
                <a:solidFill>
                  <a:srgbClr val="181818"/>
                </a:solidFill>
                <a:effectLst/>
                <a:latin typeface="Arial"/>
                <a:ea typeface="Arial"/>
                <a:cs typeface="Arial"/>
              </a:rPr>
              <a:t>.</a:t>
            </a:r>
          </a:p>
        </p:txBody>
      </p:sp>
      <p:sp>
        <p:nvSpPr>
          <p:cNvPr id="14" name="TextBox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B20AE4-39C1-9042-8C04-397D87C56392}"/>
              </a:ext>
            </a:extLst>
          </p:cNvPr>
          <p:cNvSpPr txBox="1"/>
          <p:nvPr/>
        </p:nvSpPr>
        <p:spPr>
          <a:xfrm>
            <a:off x="2162900" y="2912406"/>
            <a:ext cx="1723300" cy="1615827"/>
          </a:xfrm>
          <a:prstGeom prst="rect">
            <a:avLst/>
          </a:prstGeom>
          <a:noFill/>
        </p:spPr>
        <p:txBody>
          <a:bodyPr wrap="square" numCol="1" rtlCol="0">
            <a:spAutoFit/>
          </a:bodyPr>
          <a:lstStyle/>
          <a:p>
            <a:pPr>
              <a:spcAft>
                <a:spcPts val="500"/>
              </a:spcAft>
            </a:pPr>
            <a:r>
              <a:rPr lang="de-DE" sz="1100" b="0" i="0" strike="noStrike" cap="none" spc="0" baseline="0" dirty="0">
                <a:solidFill>
                  <a:srgbClr val="181818"/>
                </a:solidFill>
                <a:effectLst/>
                <a:latin typeface="Arial"/>
                <a:ea typeface="Arial"/>
                <a:cs typeface="Arial"/>
              </a:rPr>
              <a:t>Der Umgang mit einem HCP/Amtsträger muss durch eine </a:t>
            </a:r>
            <a:r>
              <a:rPr lang="de-DE" sz="1100" b="0" i="0" u="sng" strike="noStrike" cap="none" spc="0" baseline="0" dirty="0">
                <a:solidFill>
                  <a:srgbClr val="181818"/>
                </a:solidFill>
                <a:effectLst/>
                <a:uFill>
                  <a:solidFill>
                    <a:srgbClr val="71B1A2"/>
                  </a:solidFill>
                </a:uFill>
                <a:latin typeface="Arial"/>
                <a:ea typeface="Arial"/>
                <a:cs typeface="Arial"/>
              </a:rPr>
              <a:t>legitime, </a:t>
            </a:r>
            <a:r>
              <a:rPr lang="de-DE" sz="1100" b="0" i="0" u="sng" strike="noStrike" cap="none" spc="0" baseline="0" dirty="0" smtClean="0">
                <a:solidFill>
                  <a:srgbClr val="181818"/>
                </a:solidFill>
                <a:effectLst/>
                <a:uFill>
                  <a:solidFill>
                    <a:srgbClr val="71B1A2"/>
                  </a:solidFill>
                </a:uFill>
                <a:latin typeface="Arial"/>
                <a:ea typeface="Arial"/>
                <a:cs typeface="Arial"/>
              </a:rPr>
              <a:t>klar </a:t>
            </a:r>
            <a:r>
              <a:rPr lang="de-DE" sz="1100" b="0" i="0" u="sng" strike="noStrike" cap="none" spc="0" baseline="0" dirty="0">
                <a:solidFill>
                  <a:srgbClr val="181818"/>
                </a:solidFill>
                <a:effectLst/>
                <a:uFill>
                  <a:solidFill>
                    <a:srgbClr val="71B1A2"/>
                  </a:solidFill>
                </a:uFill>
                <a:latin typeface="Arial"/>
                <a:ea typeface="Arial"/>
                <a:cs typeface="Arial"/>
              </a:rPr>
              <a:t>definierte geschäftliche Notwendigkeit</a:t>
            </a:r>
            <a:r>
              <a:rPr lang="de-DE" sz="1100" b="0" i="0" strike="noStrike" cap="none" spc="0" baseline="0" dirty="0">
                <a:solidFill>
                  <a:srgbClr val="181818"/>
                </a:solidFill>
                <a:effectLst/>
                <a:latin typeface="Arial"/>
                <a:ea typeface="Arial"/>
                <a:cs typeface="Arial"/>
              </a:rPr>
              <a:t> unterstützt werden </a:t>
            </a:r>
            <a:r>
              <a:rPr lang="sr-Latn-RS" sz="1100" b="0" i="0" strike="noStrike" cap="none" spc="0" baseline="0" dirty="0" smtClean="0">
                <a:solidFill>
                  <a:srgbClr val="181818"/>
                </a:solidFill>
                <a:effectLst/>
                <a:latin typeface="Arial"/>
                <a:ea typeface="Arial"/>
                <a:cs typeface="Arial"/>
              </a:rPr>
              <a:t/>
            </a:r>
            <a:br>
              <a:rPr lang="sr-Latn-RS" sz="1100" b="0" i="0" strike="noStrike" cap="none" spc="0" baseline="0" dirty="0" smtClean="0">
                <a:solidFill>
                  <a:srgbClr val="181818"/>
                </a:solidFill>
                <a:effectLst/>
                <a:latin typeface="Arial"/>
                <a:ea typeface="Arial"/>
                <a:cs typeface="Arial"/>
              </a:rPr>
            </a:br>
            <a:r>
              <a:rPr lang="de-DE" sz="1100" b="0" i="0" strike="noStrike" cap="none" spc="0" baseline="0" dirty="0" smtClean="0">
                <a:solidFill>
                  <a:srgbClr val="181818"/>
                </a:solidFill>
                <a:effectLst/>
                <a:latin typeface="Arial"/>
                <a:ea typeface="Arial"/>
                <a:cs typeface="Arial"/>
              </a:rPr>
              <a:t>und </a:t>
            </a:r>
            <a:r>
              <a:rPr lang="de-DE" sz="1100" b="0" i="0" strike="noStrike" cap="none" spc="0" baseline="0" dirty="0">
                <a:solidFill>
                  <a:srgbClr val="181818"/>
                </a:solidFill>
                <a:effectLst/>
                <a:latin typeface="Arial"/>
                <a:ea typeface="Arial"/>
                <a:cs typeface="Arial"/>
              </a:rPr>
              <a:t>im Rahmen der </a:t>
            </a:r>
            <a:r>
              <a:rPr lang="de-DE" sz="1100" b="0" i="0" strike="noStrike" cap="none" spc="-30" dirty="0">
                <a:solidFill>
                  <a:srgbClr val="181818"/>
                </a:solidFill>
                <a:effectLst/>
                <a:latin typeface="Arial"/>
                <a:ea typeface="Arial"/>
                <a:cs typeface="Arial"/>
              </a:rPr>
              <a:t>schriftlichen Vereinbarung </a:t>
            </a:r>
            <a:r>
              <a:rPr lang="de-DE" sz="1100" b="0" i="0" strike="noStrike" cap="none" spc="0" baseline="0" dirty="0">
                <a:solidFill>
                  <a:srgbClr val="181818"/>
                </a:solidFill>
                <a:effectLst/>
                <a:latin typeface="Arial"/>
                <a:ea typeface="Arial"/>
                <a:cs typeface="Arial"/>
              </a:rPr>
              <a:t>erlaubt sein.</a:t>
            </a:r>
          </a:p>
        </p:txBody>
      </p:sp>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6443826-2D6C-BA48-A711-73FD31D4D6BE}"/>
              </a:ext>
            </a:extLst>
          </p:cNvPr>
          <p:cNvSpPr txBox="1"/>
          <p:nvPr/>
        </p:nvSpPr>
        <p:spPr>
          <a:xfrm>
            <a:off x="4059912" y="2912406"/>
            <a:ext cx="1350288" cy="1446550"/>
          </a:xfrm>
          <a:prstGeom prst="rect">
            <a:avLst/>
          </a:prstGeom>
          <a:noFill/>
        </p:spPr>
        <p:txBody>
          <a:bodyPr wrap="square" numCol="1" rtlCol="0">
            <a:spAutoFit/>
          </a:bodyPr>
          <a:lstStyle/>
          <a:p>
            <a:pPr>
              <a:spcAft>
                <a:spcPts val="500"/>
              </a:spcAft>
            </a:pPr>
            <a:r>
              <a:rPr lang="de-DE" sz="1100" b="0" i="0" strike="noStrike" cap="none" spc="0" baseline="0" dirty="0">
                <a:solidFill>
                  <a:srgbClr val="181818"/>
                </a:solidFill>
                <a:effectLst/>
                <a:latin typeface="Arial"/>
                <a:ea typeface="Arial"/>
                <a:cs typeface="Arial"/>
              </a:rPr>
              <a:t>Sie dürfen nur HCPs/Amtsträger hinzuziehen, deren</a:t>
            </a:r>
            <a:r>
              <a:rPr lang="de-DE" sz="1100" b="0" i="0" strike="noStrike" cap="none" spc="0" baseline="0" dirty="0">
                <a:solidFill>
                  <a:srgbClr val="181818"/>
                </a:solidFill>
                <a:effectLst/>
                <a:uFill>
                  <a:solidFill>
                    <a:srgbClr val="71B1A2"/>
                  </a:solidFill>
                </a:uFill>
                <a:latin typeface="Arial"/>
                <a:ea typeface="Arial"/>
                <a:cs typeface="Arial"/>
              </a:rPr>
              <a:t> </a:t>
            </a:r>
            <a:r>
              <a:rPr lang="de-DE" sz="1100" b="0" i="0" u="sng" strike="noStrike" cap="none" spc="0" baseline="0" dirty="0">
                <a:solidFill>
                  <a:srgbClr val="181818"/>
                </a:solidFill>
                <a:effectLst/>
                <a:uFill>
                  <a:solidFill>
                    <a:srgbClr val="71B1A2"/>
                  </a:solidFill>
                </a:uFill>
                <a:latin typeface="Arial"/>
                <a:ea typeface="Arial"/>
                <a:cs typeface="Arial"/>
              </a:rPr>
              <a:t>Fachwissen und Erfahrung der geschäftlichen Notwendigkeit dienlich sind</a:t>
            </a:r>
            <a:r>
              <a:rPr lang="de-DE" sz="1100" b="0" i="0" strike="noStrike" cap="none" spc="0" baseline="0" dirty="0">
                <a:solidFill>
                  <a:srgbClr val="181818"/>
                </a:solidFill>
                <a:effectLst/>
                <a:latin typeface="Arial"/>
                <a:ea typeface="Arial"/>
                <a:cs typeface="Arial"/>
              </a:rPr>
              <a:t>.</a:t>
            </a:r>
          </a:p>
        </p:txBody>
      </p:sp>
      <p:sp>
        <p:nvSpPr>
          <p:cNvPr id="19" name="TextBox 1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D666ED1-6915-6D4A-93BF-D677B0230554}"/>
              </a:ext>
            </a:extLst>
          </p:cNvPr>
          <p:cNvSpPr txBox="1"/>
          <p:nvPr/>
        </p:nvSpPr>
        <p:spPr>
          <a:xfrm>
            <a:off x="5736312" y="2912406"/>
            <a:ext cx="1655088" cy="2018501"/>
          </a:xfrm>
          <a:prstGeom prst="rect">
            <a:avLst/>
          </a:prstGeom>
          <a:noFill/>
        </p:spPr>
        <p:txBody>
          <a:bodyPr wrap="square" numCol="1" rtlCol="0">
            <a:spAutoFit/>
          </a:bodyPr>
          <a:lstStyle/>
          <a:p>
            <a:pPr>
              <a:spcAft>
                <a:spcPts val="500"/>
              </a:spcAft>
            </a:pPr>
            <a:r>
              <a:rPr lang="de-DE" sz="1100" b="0" i="0" strike="noStrike" cap="none" spc="0" baseline="0" dirty="0">
                <a:solidFill>
                  <a:srgbClr val="181818"/>
                </a:solidFill>
                <a:effectLst/>
                <a:latin typeface="Arial"/>
                <a:ea typeface="Arial"/>
                <a:cs typeface="Arial"/>
              </a:rPr>
              <a:t>Alle finanziellen Interaktionen mit HCPs/GOs müssen </a:t>
            </a:r>
            <a:r>
              <a:rPr lang="sr-Latn-RS" sz="1100" b="0" i="0" strike="noStrike" cap="none" spc="0" baseline="0" dirty="0" smtClean="0">
                <a:solidFill>
                  <a:srgbClr val="181818"/>
                </a:solidFill>
                <a:effectLst/>
                <a:latin typeface="Arial"/>
                <a:ea typeface="Arial"/>
                <a:cs typeface="Arial"/>
              </a:rPr>
              <a:t/>
            </a:r>
            <a:br>
              <a:rPr lang="sr-Latn-RS" sz="1100" b="0" i="0" strike="noStrike" cap="none" spc="0" baseline="0" dirty="0" smtClean="0">
                <a:solidFill>
                  <a:srgbClr val="181818"/>
                </a:solidFill>
                <a:effectLst/>
                <a:latin typeface="Arial"/>
                <a:ea typeface="Arial"/>
                <a:cs typeface="Arial"/>
              </a:rPr>
            </a:br>
            <a:r>
              <a:rPr lang="de-DE" sz="1100" b="0" i="0" strike="noStrike" cap="none" spc="0" baseline="0" dirty="0" smtClean="0">
                <a:solidFill>
                  <a:srgbClr val="181818"/>
                </a:solidFill>
                <a:effectLst/>
                <a:latin typeface="Arial"/>
                <a:ea typeface="Arial"/>
                <a:cs typeface="Arial"/>
              </a:rPr>
              <a:t>mit </a:t>
            </a:r>
            <a:r>
              <a:rPr lang="de-DE" sz="1100" b="0" i="0" strike="noStrike" cap="none" spc="0" baseline="0" dirty="0">
                <a:solidFill>
                  <a:srgbClr val="181818"/>
                </a:solidFill>
                <a:effectLst/>
                <a:latin typeface="Arial"/>
                <a:ea typeface="Arial"/>
                <a:cs typeface="Arial"/>
              </a:rPr>
              <a:t>den </a:t>
            </a:r>
            <a:r>
              <a:rPr lang="de-DE" sz="1100" b="0" i="0" strike="noStrike" cap="none" spc="0" baseline="0" dirty="0" smtClean="0">
                <a:solidFill>
                  <a:srgbClr val="181818"/>
                </a:solidFill>
                <a:effectLst/>
                <a:latin typeface="Arial"/>
                <a:ea typeface="Arial"/>
                <a:cs typeface="Arial"/>
              </a:rPr>
              <a:t>entsprechen</a:t>
            </a:r>
            <a:r>
              <a:rPr lang="sr-Latn-RS" sz="1100" b="0" i="0" strike="noStrike" cap="none" spc="0" baseline="0" dirty="0" smtClean="0">
                <a:solidFill>
                  <a:srgbClr val="181818"/>
                </a:solidFill>
                <a:effectLst/>
                <a:latin typeface="Arial"/>
                <a:ea typeface="Arial"/>
                <a:cs typeface="Arial"/>
              </a:rPr>
              <a:t>-</a:t>
            </a:r>
            <a:br>
              <a:rPr lang="sr-Latn-RS" sz="1100" b="0" i="0" strike="noStrike" cap="none" spc="0" baseline="0" dirty="0" smtClean="0">
                <a:solidFill>
                  <a:srgbClr val="181818"/>
                </a:solidFill>
                <a:effectLst/>
                <a:latin typeface="Arial"/>
                <a:ea typeface="Arial"/>
                <a:cs typeface="Arial"/>
              </a:rPr>
            </a:br>
            <a:r>
              <a:rPr lang="de-DE" sz="1100" b="0" i="0" strike="noStrike" cap="none" spc="0" baseline="0" dirty="0" smtClean="0">
                <a:solidFill>
                  <a:srgbClr val="181818"/>
                </a:solidFill>
                <a:effectLst/>
                <a:latin typeface="Arial"/>
                <a:ea typeface="Arial"/>
                <a:cs typeface="Arial"/>
              </a:rPr>
              <a:t>den </a:t>
            </a:r>
            <a:r>
              <a:rPr lang="de-DE" sz="1100" b="0" i="0" strike="noStrike" cap="none" spc="0" baseline="0" dirty="0">
                <a:solidFill>
                  <a:srgbClr val="181818"/>
                </a:solidFill>
                <a:effectLst/>
                <a:latin typeface="Arial"/>
                <a:ea typeface="Arial"/>
                <a:cs typeface="Arial"/>
              </a:rPr>
              <a:t>Verträgen übereinstimmen, und die </a:t>
            </a:r>
            <a:r>
              <a:rPr lang="de-DE" sz="1100" b="0" i="0" u="sng" strike="noStrike" cap="none" spc="0" baseline="0" dirty="0">
                <a:solidFill>
                  <a:srgbClr val="181818"/>
                </a:solidFill>
                <a:effectLst/>
                <a:uFill>
                  <a:solidFill>
                    <a:srgbClr val="71B1A2"/>
                  </a:solidFill>
                </a:uFill>
                <a:latin typeface="Arial"/>
                <a:ea typeface="Arial"/>
                <a:cs typeface="Arial"/>
              </a:rPr>
              <a:t>Vergütung für diese Interaktionen muss dem lokalen Marktwert entsprechen</a:t>
            </a:r>
            <a:r>
              <a:rPr lang="de-DE" sz="1100" b="0" i="0" strike="noStrike" cap="none" spc="0" baseline="0" dirty="0">
                <a:solidFill>
                  <a:srgbClr val="181818"/>
                </a:solidFill>
                <a:effectLst/>
                <a:latin typeface="Arial"/>
                <a:ea typeface="Arial"/>
                <a:cs typeface="Arial"/>
              </a:rPr>
              <a:t>.</a:t>
            </a:r>
          </a:p>
          <a:p>
            <a:pPr>
              <a:spcAft>
                <a:spcPts val="500"/>
              </a:spcAft>
            </a:pPr>
            <a:endParaRPr lang="en-US" sz="1100" dirty="0">
              <a:solidFill>
                <a:schemeClr val="bg1">
                  <a:lumMod val="10000"/>
                </a:schemeClr>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2E96236-6708-BC41-9F71-D7528DB84DE4}"/>
              </a:ext>
            </a:extLst>
          </p:cNvPr>
          <p:cNvSpPr txBox="1"/>
          <p:nvPr/>
        </p:nvSpPr>
        <p:spPr>
          <a:xfrm>
            <a:off x="7586423" y="2912406"/>
            <a:ext cx="1405176" cy="1446550"/>
          </a:xfrm>
          <a:prstGeom prst="rect">
            <a:avLst/>
          </a:prstGeom>
          <a:noFill/>
        </p:spPr>
        <p:txBody>
          <a:bodyPr wrap="square" numCol="1" rtlCol="0">
            <a:spAutoFit/>
          </a:bodyPr>
          <a:lstStyle/>
          <a:p>
            <a:pPr>
              <a:spcAft>
                <a:spcPts val="500"/>
              </a:spcAft>
            </a:pPr>
            <a:r>
              <a:rPr lang="de-DE" sz="1100" b="0" i="0" strike="noStrike" cap="none" spc="0" baseline="0" dirty="0">
                <a:solidFill>
                  <a:srgbClr val="181818"/>
                </a:solidFill>
                <a:effectLst/>
                <a:latin typeface="Arial"/>
                <a:ea typeface="Arial"/>
                <a:cs typeface="Arial"/>
              </a:rPr>
              <a:t>Alle finanziellen Interaktionen mit HCP/GOs müssen </a:t>
            </a:r>
            <a:r>
              <a:rPr lang="de-DE" sz="1100" b="0" i="0" u="sng" strike="noStrike" cap="none" spc="0" baseline="0" dirty="0">
                <a:solidFill>
                  <a:srgbClr val="181818"/>
                </a:solidFill>
                <a:effectLst/>
                <a:uFill>
                  <a:solidFill>
                    <a:srgbClr val="71B1A2"/>
                  </a:solidFill>
                </a:uFill>
                <a:latin typeface="Arial"/>
                <a:ea typeface="Arial"/>
                <a:cs typeface="Arial"/>
              </a:rPr>
              <a:t>genau und in angemessener Detailtiefe aufgezeichnet werden</a:t>
            </a:r>
            <a:r>
              <a:rPr lang="de-DE" sz="1100" b="0" i="0" strike="noStrike" cap="none" spc="0" baseline="0" dirty="0">
                <a:solidFill>
                  <a:srgbClr val="181818"/>
                </a:solidFill>
                <a:effectLst/>
                <a:latin typeface="Arial"/>
                <a:ea typeface="Arial"/>
                <a:cs typeface="Arial"/>
              </a:rPr>
              <a:t>.</a:t>
            </a:r>
          </a:p>
        </p:txBody>
      </p:sp>
    </p:spTree>
    <p:custDataLst>
      <p:tags r:id="rId1"/>
    </p:custDataLst>
    <p:extLst>
      <p:ext uri="{BB962C8B-B14F-4D97-AF65-F5344CB8AC3E}">
        <p14:creationId xmlns:p14="http://schemas.microsoft.com/office/powerpoint/2010/main" val="366955862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Bedenken melden</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7240622" cy="3032760"/>
          </a:xfrm>
          <a:prstGeom prst="rect">
            <a:avLst/>
          </a:prstGeom>
          <a:noFill/>
        </p:spPr>
        <p:txBody>
          <a:bodyPr wrap="square" numCol="1" rtlCol="0">
            <a:spAutoFit/>
          </a:bodyPr>
          <a:lstStyle/>
          <a:p>
            <a:pPr>
              <a:spcAft>
                <a:spcPts val="1000"/>
              </a:spcAft>
            </a:pPr>
            <a:r>
              <a:rPr lang="de-DE" sz="2100" b="0" i="0" strike="noStrike" cap="none" spc="0" baseline="0" dirty="0">
                <a:solidFill>
                  <a:srgbClr val="181818"/>
                </a:solidFill>
                <a:effectLst/>
                <a:latin typeface="Arial"/>
                <a:ea typeface="Arial"/>
                <a:cs typeface="Arial"/>
              </a:rPr>
              <a:t>Jeder Verstoß muss unverzüglich an [</a:t>
            </a:r>
            <a:r>
              <a:rPr lang="de-DE" sz="2100" dirty="0">
                <a:solidFill>
                  <a:schemeClr val="bg1">
                    <a:lumMod val="10000"/>
                  </a:schemeClr>
                </a:solidFill>
                <a:highlight>
                  <a:srgbClr val="FFFF00"/>
                </a:highlight>
                <a:latin typeface="Arial" panose="020B0604020202020204" pitchFamily="34" charset="0"/>
                <a:cs typeface="Arial" panose="020B0604020202020204" pitchFamily="34" charset="0"/>
              </a:rPr>
              <a:t>zuständige Person(en)/Abteilung(en) einfügen</a:t>
            </a:r>
            <a:r>
              <a:rPr lang="de-DE" sz="2100" b="0" i="0" strike="noStrike" cap="none" spc="0" baseline="0" dirty="0">
                <a:solidFill>
                  <a:srgbClr val="181818"/>
                </a:solidFill>
                <a:effectLst/>
                <a:latin typeface="Arial"/>
                <a:ea typeface="Arial"/>
                <a:cs typeface="Arial"/>
              </a:rPr>
              <a:t>] gemeldet werden. </a:t>
            </a:r>
          </a:p>
          <a:p>
            <a:pPr>
              <a:spcAft>
                <a:spcPts val="1000"/>
              </a:spcAft>
            </a:pPr>
            <a:r>
              <a:rPr lang="de-DE" sz="2100" b="0" i="0" strike="noStrike" cap="none" spc="0" baseline="0" dirty="0">
                <a:solidFill>
                  <a:srgbClr val="181818"/>
                </a:solidFill>
                <a:effectLst/>
                <a:latin typeface="Arial"/>
                <a:ea typeface="Arial"/>
                <a:cs typeface="Arial"/>
              </a:rPr>
              <a:t>Personen können eine Meldung per [</a:t>
            </a:r>
            <a:r>
              <a:rPr lang="de-DE" sz="2100" dirty="0">
                <a:solidFill>
                  <a:schemeClr val="bg1">
                    <a:lumMod val="10000"/>
                  </a:schemeClr>
                </a:solidFill>
                <a:highlight>
                  <a:srgbClr val="FFFF00"/>
                </a:highlight>
                <a:latin typeface="Arial" panose="020B0604020202020204" pitchFamily="34" charset="0"/>
                <a:cs typeface="Arial" panose="020B0604020202020204" pitchFamily="34" charset="0"/>
              </a:rPr>
              <a:t>Anweisungen </a:t>
            </a:r>
            <a:r>
              <a:rPr lang="sr-Latn-RS" sz="2100" dirty="0">
                <a:solidFill>
                  <a:schemeClr val="bg1">
                    <a:lumMod val="10000"/>
                  </a:schemeClr>
                </a:solidFill>
                <a:highlight>
                  <a:srgbClr val="FFFF00"/>
                </a:highlight>
                <a:latin typeface="Arial" panose="020B0604020202020204" pitchFamily="34" charset="0"/>
                <a:cs typeface="Arial" panose="020B0604020202020204" pitchFamily="34" charset="0"/>
              </a:rPr>
              <a:t/>
            </a:r>
            <a:br>
              <a:rPr lang="sr-Latn-RS" sz="2100" dirty="0">
                <a:solidFill>
                  <a:schemeClr val="bg1">
                    <a:lumMod val="10000"/>
                  </a:schemeClr>
                </a:solidFill>
                <a:highlight>
                  <a:srgbClr val="FFFF00"/>
                </a:highlight>
                <a:latin typeface="Arial" panose="020B0604020202020204" pitchFamily="34" charset="0"/>
                <a:cs typeface="Arial" panose="020B0604020202020204" pitchFamily="34" charset="0"/>
              </a:rPr>
            </a:br>
            <a:r>
              <a:rPr lang="de-DE" sz="2100" dirty="0">
                <a:solidFill>
                  <a:schemeClr val="bg1">
                    <a:lumMod val="10000"/>
                  </a:schemeClr>
                </a:solidFill>
                <a:highlight>
                  <a:srgbClr val="FFFF00"/>
                </a:highlight>
                <a:latin typeface="Arial" panose="020B0604020202020204" pitchFamily="34" charset="0"/>
                <a:cs typeface="Arial" panose="020B0604020202020204" pitchFamily="34" charset="0"/>
              </a:rPr>
              <a:t>zu Meldeoptionen einfügen</a:t>
            </a:r>
            <a:r>
              <a:rPr lang="de-DE" sz="2100" b="0" i="0" strike="noStrike" cap="none" spc="0" baseline="0" dirty="0">
                <a:solidFill>
                  <a:srgbClr val="181818"/>
                </a:solidFill>
                <a:effectLst/>
                <a:latin typeface="Arial"/>
                <a:ea typeface="Arial"/>
                <a:cs typeface="Arial"/>
              </a:rPr>
              <a:t>] machen.</a:t>
            </a:r>
          </a:p>
          <a:p>
            <a:pPr>
              <a:spcAft>
                <a:spcPts val="1000"/>
              </a:spcAft>
            </a:pPr>
            <a:r>
              <a:rPr lang="de-DE" sz="2100" b="0" i="0" strike="noStrike" cap="none" spc="0" baseline="0" dirty="0">
                <a:solidFill>
                  <a:srgbClr val="181818"/>
                </a:solidFill>
                <a:effectLst/>
                <a:latin typeface="Arial"/>
                <a:ea typeface="Arial"/>
                <a:cs typeface="Arial"/>
              </a:rPr>
              <a:t>Wir stellen sicher, dass </a:t>
            </a:r>
            <a:r>
              <a:rPr lang="de-DE" sz="2100" b="0" i="0" u="sng" strike="noStrike" cap="none" spc="0" baseline="0" dirty="0">
                <a:solidFill>
                  <a:srgbClr val="181818"/>
                </a:solidFill>
                <a:effectLst/>
                <a:uFill>
                  <a:solidFill>
                    <a:srgbClr val="181818"/>
                  </a:solidFill>
                </a:uFill>
                <a:latin typeface="Arial"/>
                <a:ea typeface="Arial"/>
                <a:cs typeface="Arial"/>
              </a:rPr>
              <a:t>keinerlei Vergeltungsmaßnahmen</a:t>
            </a:r>
            <a:r>
              <a:rPr lang="de-DE" sz="2100" b="0" i="0" strike="noStrike" cap="none" spc="0" baseline="0" dirty="0">
                <a:solidFill>
                  <a:srgbClr val="181818"/>
                </a:solidFill>
                <a:effectLst/>
                <a:latin typeface="Arial"/>
                <a:ea typeface="Arial"/>
                <a:cs typeface="Arial"/>
              </a:rPr>
              <a:t> gegen Personen ergriffen werden, die in gutem Glauben tatsächliches oder vermutetes Fehlverhalten melden.</a:t>
            </a:r>
          </a:p>
          <a:p>
            <a:pPr>
              <a:spcAft>
                <a:spcPts val="1000"/>
              </a:spcAft>
            </a:pPr>
            <a:r>
              <a:rPr lang="de-DE" sz="2100" b="0" i="0" strike="noStrike" cap="none" spc="0" baseline="0" dirty="0">
                <a:solidFill>
                  <a:srgbClr val="181818"/>
                </a:solidFill>
                <a:effectLst/>
                <a:latin typeface="Arial"/>
                <a:ea typeface="Arial"/>
                <a:cs typeface="Arial"/>
              </a:rPr>
              <a:t>Wir nehmen gemeldete Anschuldigungen ernst.</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344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667" t="5000" r="33333" b="18750"/>
          <a:stretch>
            <a:fillRect/>
          </a:stretch>
        </p:blipFill>
        <p:spPr>
          <a:xfrm>
            <a:off x="6172200" y="1657350"/>
            <a:ext cx="2971800" cy="3486150"/>
          </a:xfrm>
          <a:prstGeom prst="rect">
            <a:avLst/>
          </a:prstGeom>
        </p:spPr>
      </p:pic>
    </p:spTree>
    <p:custDataLst>
      <p:tags r:id="rId1"/>
    </p:custDataLst>
    <p:extLst>
      <p:ext uri="{BB962C8B-B14F-4D97-AF65-F5344CB8AC3E}">
        <p14:creationId xmlns:p14="http://schemas.microsoft.com/office/powerpoint/2010/main" val="197337338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 name="ARTICULATE_SLIDE_COUNT" val="13"/>
  <p:tag name="ARTICULATE_DESIGN_ID_OFFICE THEME" val="WAV68WzA"/>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customXml/itemProps2.xml><?xml version="1.0" encoding="utf-8"?>
<ds:datastoreItem xmlns:ds="http://schemas.openxmlformats.org/officeDocument/2006/customXml" ds:itemID="{D7631778-9EA2-4CBE-86AE-68B7646F1E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F4521A-453F-478C-AED4-B69861D3DE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840</Words>
  <Application>Microsoft Office PowerPoint</Application>
  <PresentationFormat>On-screen Show (16:9)</PresentationFormat>
  <Paragraphs>82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Lato</vt:lpstr>
      <vt:lpstr>Office Theme</vt:lpstr>
      <vt:lpstr>PowerPoint Presentation</vt:lpstr>
      <vt:lpstr>Mit Integrität handeln</vt:lpstr>
      <vt:lpstr>Kernbereiche der globalen Compliance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115</cp:revision>
  <dcterms:created xsi:type="dcterms:W3CDTF">2019-12-09T14:45:42Z</dcterms:created>
  <dcterms:modified xsi:type="dcterms:W3CDTF">2022-04-07T12:26:45Z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D733D104-33EE-43B6-8F6E-F2B4B78557B2</vt:lpwstr>
  </property>
  <property fmtid="{D5CDD505-2E9C-101B-9397-08002B2CF9AE}" pid="4" name="ArticulatePath">
    <vt:lpwstr>Key Areas of Global Compliance_de-DE</vt:lpwstr>
  </property>
</Properties>
</file>